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57" r:id="rId2"/>
    <p:sldId id="258" r:id="rId3"/>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50A2"/>
    <a:srgbClr val="7E0015"/>
    <a:srgbClr val="3D6147"/>
    <a:srgbClr val="5CB3E5"/>
    <a:srgbClr val="5CAB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p:restoredTop sz="94677"/>
  </p:normalViewPr>
  <p:slideViewPr>
    <p:cSldViewPr snapToGrid="0" snapToObjects="1">
      <p:cViewPr varScale="1">
        <p:scale>
          <a:sx n="67" d="100"/>
          <a:sy n="67" d="100"/>
        </p:scale>
        <p:origin x="72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A1C90F13-A27F-7348-8ABB-60BE1D1C9CC6}" type="datetimeFigureOut">
              <a:rPr kumimoji="1" lang="ja-JP" altLang="en-US" smtClean="0"/>
              <a:t>2020/12/24</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1576EB23-E1BD-9F45-9BF2-50AC0F9A8F77}" type="slidenum">
              <a:rPr kumimoji="1" lang="ja-JP" altLang="en-US" smtClean="0"/>
              <a:t>‹#›</a:t>
            </a:fld>
            <a:endParaRPr kumimoji="1" lang="ja-JP" altLang="en-US"/>
          </a:p>
        </p:txBody>
      </p:sp>
    </p:spTree>
    <p:extLst>
      <p:ext uri="{BB962C8B-B14F-4D97-AF65-F5344CB8AC3E}">
        <p14:creationId xmlns:p14="http://schemas.microsoft.com/office/powerpoint/2010/main" val="15090255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BD81B64-1671-A744-A0A9-73F2A7F7D98D}" type="datetimeFigureOut">
              <a:rPr kumimoji="1" lang="ja-JP" altLang="en-US" smtClean="0"/>
              <a:t>2020/12/24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E0CA23-76D7-4943-9124-A33B8138BE2B}" type="slidenum">
              <a:rPr kumimoji="1" lang="ja-JP" altLang="en-US" smtClean="0"/>
              <a:t>‹#›</a:t>
            </a:fld>
            <a:endParaRPr kumimoji="1" lang="ja-JP" altLang="en-US"/>
          </a:p>
        </p:txBody>
      </p:sp>
    </p:spTree>
    <p:extLst>
      <p:ext uri="{BB962C8B-B14F-4D97-AF65-F5344CB8AC3E}">
        <p14:creationId xmlns:p14="http://schemas.microsoft.com/office/powerpoint/2010/main" val="2015847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BD81B64-1671-A744-A0A9-73F2A7F7D98D}" type="datetimeFigureOut">
              <a:rPr kumimoji="1" lang="ja-JP" altLang="en-US" smtClean="0"/>
              <a:t>2020/12/24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E0CA23-76D7-4943-9124-A33B8138BE2B}" type="slidenum">
              <a:rPr kumimoji="1" lang="ja-JP" altLang="en-US" smtClean="0"/>
              <a:t>‹#›</a:t>
            </a:fld>
            <a:endParaRPr kumimoji="1" lang="ja-JP" altLang="en-US"/>
          </a:p>
        </p:txBody>
      </p:sp>
    </p:spTree>
    <p:extLst>
      <p:ext uri="{BB962C8B-B14F-4D97-AF65-F5344CB8AC3E}">
        <p14:creationId xmlns:p14="http://schemas.microsoft.com/office/powerpoint/2010/main" val="7421247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BD81B64-1671-A744-A0A9-73F2A7F7D98D}" type="datetimeFigureOut">
              <a:rPr kumimoji="1" lang="ja-JP" altLang="en-US" smtClean="0"/>
              <a:t>2020/12/24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E0CA23-76D7-4943-9124-A33B8138BE2B}" type="slidenum">
              <a:rPr kumimoji="1" lang="ja-JP" altLang="en-US" smtClean="0"/>
              <a:t>‹#›</a:t>
            </a:fld>
            <a:endParaRPr kumimoji="1" lang="ja-JP" altLang="en-US"/>
          </a:p>
        </p:txBody>
      </p:sp>
    </p:spTree>
    <p:extLst>
      <p:ext uri="{BB962C8B-B14F-4D97-AF65-F5344CB8AC3E}">
        <p14:creationId xmlns:p14="http://schemas.microsoft.com/office/powerpoint/2010/main" val="1142944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BD81B64-1671-A744-A0A9-73F2A7F7D98D}" type="datetimeFigureOut">
              <a:rPr kumimoji="1" lang="ja-JP" altLang="en-US" smtClean="0"/>
              <a:t>2020/12/24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E0CA23-76D7-4943-9124-A33B8138BE2B}" type="slidenum">
              <a:rPr kumimoji="1" lang="ja-JP" altLang="en-US" smtClean="0"/>
              <a:t>‹#›</a:t>
            </a:fld>
            <a:endParaRPr kumimoji="1" lang="ja-JP" altLang="en-US"/>
          </a:p>
        </p:txBody>
      </p:sp>
    </p:spTree>
    <p:extLst>
      <p:ext uri="{BB962C8B-B14F-4D97-AF65-F5344CB8AC3E}">
        <p14:creationId xmlns:p14="http://schemas.microsoft.com/office/powerpoint/2010/main" val="2350742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BD81B64-1671-A744-A0A9-73F2A7F7D98D}" type="datetimeFigureOut">
              <a:rPr kumimoji="1" lang="ja-JP" altLang="en-US" smtClean="0"/>
              <a:t>2020/12/24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3E0CA23-76D7-4943-9124-A33B8138BE2B}" type="slidenum">
              <a:rPr kumimoji="1" lang="ja-JP" altLang="en-US" smtClean="0"/>
              <a:t>‹#›</a:t>
            </a:fld>
            <a:endParaRPr kumimoji="1" lang="ja-JP" altLang="en-US"/>
          </a:p>
        </p:txBody>
      </p:sp>
    </p:spTree>
    <p:extLst>
      <p:ext uri="{BB962C8B-B14F-4D97-AF65-F5344CB8AC3E}">
        <p14:creationId xmlns:p14="http://schemas.microsoft.com/office/powerpoint/2010/main" val="506843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BD81B64-1671-A744-A0A9-73F2A7F7D98D}" type="datetimeFigureOut">
              <a:rPr kumimoji="1" lang="ja-JP" altLang="en-US" smtClean="0"/>
              <a:t>2020/12/24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E0CA23-76D7-4943-9124-A33B8138BE2B}" type="slidenum">
              <a:rPr kumimoji="1" lang="ja-JP" altLang="en-US" smtClean="0"/>
              <a:t>‹#›</a:t>
            </a:fld>
            <a:endParaRPr kumimoji="1" lang="ja-JP" altLang="en-US"/>
          </a:p>
        </p:txBody>
      </p:sp>
    </p:spTree>
    <p:extLst>
      <p:ext uri="{BB962C8B-B14F-4D97-AF65-F5344CB8AC3E}">
        <p14:creationId xmlns:p14="http://schemas.microsoft.com/office/powerpoint/2010/main" val="2956982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BD81B64-1671-A744-A0A9-73F2A7F7D98D}" type="datetimeFigureOut">
              <a:rPr kumimoji="1" lang="ja-JP" altLang="en-US" smtClean="0"/>
              <a:t>2020/12/24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3E0CA23-76D7-4943-9124-A33B8138BE2B}" type="slidenum">
              <a:rPr kumimoji="1" lang="ja-JP" altLang="en-US" smtClean="0"/>
              <a:t>‹#›</a:t>
            </a:fld>
            <a:endParaRPr kumimoji="1" lang="ja-JP" altLang="en-US"/>
          </a:p>
        </p:txBody>
      </p:sp>
    </p:spTree>
    <p:extLst>
      <p:ext uri="{BB962C8B-B14F-4D97-AF65-F5344CB8AC3E}">
        <p14:creationId xmlns:p14="http://schemas.microsoft.com/office/powerpoint/2010/main" val="2211911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BD81B64-1671-A744-A0A9-73F2A7F7D98D}" type="datetimeFigureOut">
              <a:rPr kumimoji="1" lang="ja-JP" altLang="en-US" smtClean="0"/>
              <a:t>2020/12/24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3E0CA23-76D7-4943-9124-A33B8138BE2B}" type="slidenum">
              <a:rPr kumimoji="1" lang="ja-JP" altLang="en-US" smtClean="0"/>
              <a:t>‹#›</a:t>
            </a:fld>
            <a:endParaRPr kumimoji="1" lang="ja-JP" altLang="en-US"/>
          </a:p>
        </p:txBody>
      </p:sp>
    </p:spTree>
    <p:extLst>
      <p:ext uri="{BB962C8B-B14F-4D97-AF65-F5344CB8AC3E}">
        <p14:creationId xmlns:p14="http://schemas.microsoft.com/office/powerpoint/2010/main" val="748527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D81B64-1671-A744-A0A9-73F2A7F7D98D}" type="datetimeFigureOut">
              <a:rPr kumimoji="1" lang="ja-JP" altLang="en-US" smtClean="0"/>
              <a:t>2020/12/24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3E0CA23-76D7-4943-9124-A33B8138BE2B}" type="slidenum">
              <a:rPr kumimoji="1" lang="ja-JP" altLang="en-US" smtClean="0"/>
              <a:t>‹#›</a:t>
            </a:fld>
            <a:endParaRPr kumimoji="1" lang="ja-JP" altLang="en-US"/>
          </a:p>
        </p:txBody>
      </p:sp>
    </p:spTree>
    <p:extLst>
      <p:ext uri="{BB962C8B-B14F-4D97-AF65-F5344CB8AC3E}">
        <p14:creationId xmlns:p14="http://schemas.microsoft.com/office/powerpoint/2010/main" val="2759298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BD81B64-1671-A744-A0A9-73F2A7F7D98D}" type="datetimeFigureOut">
              <a:rPr kumimoji="1" lang="ja-JP" altLang="en-US" smtClean="0"/>
              <a:t>2020/12/24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E0CA23-76D7-4943-9124-A33B8138BE2B}" type="slidenum">
              <a:rPr kumimoji="1" lang="ja-JP" altLang="en-US" smtClean="0"/>
              <a:t>‹#›</a:t>
            </a:fld>
            <a:endParaRPr kumimoji="1" lang="ja-JP" altLang="en-US"/>
          </a:p>
        </p:txBody>
      </p:sp>
    </p:spTree>
    <p:extLst>
      <p:ext uri="{BB962C8B-B14F-4D97-AF65-F5344CB8AC3E}">
        <p14:creationId xmlns:p14="http://schemas.microsoft.com/office/powerpoint/2010/main" val="1997374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BD81B64-1671-A744-A0A9-73F2A7F7D98D}" type="datetimeFigureOut">
              <a:rPr kumimoji="1" lang="ja-JP" altLang="en-US" smtClean="0"/>
              <a:t>2020/12/24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3E0CA23-76D7-4943-9124-A33B8138BE2B}" type="slidenum">
              <a:rPr kumimoji="1" lang="ja-JP" altLang="en-US" smtClean="0"/>
              <a:t>‹#›</a:t>
            </a:fld>
            <a:endParaRPr kumimoji="1" lang="ja-JP" altLang="en-US"/>
          </a:p>
        </p:txBody>
      </p:sp>
    </p:spTree>
    <p:extLst>
      <p:ext uri="{BB962C8B-B14F-4D97-AF65-F5344CB8AC3E}">
        <p14:creationId xmlns:p14="http://schemas.microsoft.com/office/powerpoint/2010/main" val="29125830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BD81B64-1671-A744-A0A9-73F2A7F7D98D}" type="datetimeFigureOut">
              <a:rPr kumimoji="1" lang="ja-JP" altLang="en-US" smtClean="0"/>
              <a:t>2020/12/24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3E0CA23-76D7-4943-9124-A33B8138BE2B}" type="slidenum">
              <a:rPr kumimoji="1" lang="ja-JP" altLang="en-US" smtClean="0"/>
              <a:t>‹#›</a:t>
            </a:fld>
            <a:endParaRPr kumimoji="1" lang="ja-JP" altLang="en-US"/>
          </a:p>
        </p:txBody>
      </p:sp>
    </p:spTree>
    <p:extLst>
      <p:ext uri="{BB962C8B-B14F-4D97-AF65-F5344CB8AC3E}">
        <p14:creationId xmlns:p14="http://schemas.microsoft.com/office/powerpoint/2010/main" val="3743913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xmlns="" id="{3DFCDCDE-7A0E-6948-8A15-BC0D042B6F1B}"/>
              </a:ext>
            </a:extLst>
          </p:cNvPr>
          <p:cNvSpPr/>
          <p:nvPr/>
        </p:nvSpPr>
        <p:spPr>
          <a:xfrm>
            <a:off x="0" y="95428"/>
            <a:ext cx="6858000" cy="307777"/>
          </a:xfrm>
          <a:prstGeom prst="rect">
            <a:avLst/>
          </a:prstGeom>
          <a:ln>
            <a:noFill/>
          </a:ln>
        </p:spPr>
        <p:txBody>
          <a:bodyPr wrap="square">
            <a:spAutoFit/>
          </a:bodyPr>
          <a:lstStyle/>
          <a:p>
            <a:pPr algn="ctr"/>
            <a:r>
              <a:rPr lang="ja-JP" altLang="en-US" sz="1400" b="1" kern="100">
                <a:ln w="127">
                  <a:noFill/>
                </a:ln>
                <a:solidFill>
                  <a:schemeClr val="bg1"/>
                </a:solidFill>
                <a:latin typeface="Hiragino Sans W7" panose="020B0400000000000000" pitchFamily="34" charset="-128"/>
                <a:ea typeface="Hiragino Sans W7" panose="020B0400000000000000" pitchFamily="34" charset="-128"/>
                <a:cs typeface="Times New Roman (本文のフォント - コンプレ"/>
              </a:rPr>
              <a:t>主催：帯広畜産大学・小樽商科大学・北見工業大学</a:t>
            </a:r>
            <a:endParaRPr lang="ja-JP" altLang="ja-JP" sz="1400" b="1" kern="100">
              <a:ln w="127">
                <a:noFill/>
              </a:ln>
              <a:solidFill>
                <a:schemeClr val="bg1"/>
              </a:solidFill>
              <a:latin typeface="Hiragino Sans W7" panose="020B0400000000000000" pitchFamily="34" charset="-128"/>
              <a:ea typeface="Hiragino Sans W7" panose="020B0400000000000000" pitchFamily="34" charset="-128"/>
              <a:cs typeface="Times New Roman (本文のフォント - コンプレ"/>
            </a:endParaRPr>
          </a:p>
        </p:txBody>
      </p:sp>
      <p:sp>
        <p:nvSpPr>
          <p:cNvPr id="5" name="テキスト ボックス 4">
            <a:extLst>
              <a:ext uri="{FF2B5EF4-FFF2-40B4-BE49-F238E27FC236}">
                <a16:creationId xmlns:a16="http://schemas.microsoft.com/office/drawing/2014/main" xmlns="" id="{C702861F-47CA-4E44-92C4-D2DB444A7ACE}"/>
              </a:ext>
            </a:extLst>
          </p:cNvPr>
          <p:cNvSpPr txBox="1"/>
          <p:nvPr/>
        </p:nvSpPr>
        <p:spPr>
          <a:xfrm>
            <a:off x="471488" y="403205"/>
            <a:ext cx="5915025" cy="1400383"/>
          </a:xfrm>
          <a:prstGeom prst="rect">
            <a:avLst/>
          </a:prstGeom>
          <a:noFill/>
        </p:spPr>
        <p:txBody>
          <a:bodyPr wrap="square" rtlCol="0">
            <a:spAutoFit/>
          </a:bodyPr>
          <a:lstStyle/>
          <a:p>
            <a:pPr>
              <a:spcAft>
                <a:spcPts val="600"/>
              </a:spcAft>
            </a:pPr>
            <a:r>
              <a:rPr lang="en-US" altLang="ja-JP" sz="4000" kern="100" dirty="0">
                <a:solidFill>
                  <a:schemeClr val="accent4"/>
                </a:solidFill>
                <a:latin typeface="Hiragino Kaku Gothic Std W8" panose="020B0800000000000000" pitchFamily="34" charset="-128"/>
                <a:ea typeface="Hiragino Kaku Gothic Std W8" panose="020B0800000000000000" pitchFamily="34" charset="-128"/>
                <a:cs typeface="Times New Roman (本文のフォント - コンプレ"/>
              </a:rPr>
              <a:t>HACCP</a:t>
            </a:r>
            <a:r>
              <a:rPr lang="ja-JP" altLang="ja-JP" sz="4000" kern="100">
                <a:solidFill>
                  <a:schemeClr val="accent4"/>
                </a:solidFill>
                <a:latin typeface="Hiragino Kaku Gothic Std W8" panose="020B0800000000000000" pitchFamily="34" charset="-128"/>
                <a:ea typeface="Hiragino Kaku Gothic Std W8" panose="020B0800000000000000" pitchFamily="34" charset="-128"/>
                <a:cs typeface="Times New Roman (本文のフォント - コンプレ"/>
              </a:rPr>
              <a:t>・食品安全管理</a:t>
            </a:r>
            <a:endParaRPr lang="en-US" altLang="ja-JP" sz="4000" kern="100" dirty="0">
              <a:solidFill>
                <a:schemeClr val="accent4"/>
              </a:solidFill>
              <a:latin typeface="Hiragino Kaku Gothic Std W8" panose="020B0800000000000000" pitchFamily="34" charset="-128"/>
              <a:ea typeface="Hiragino Kaku Gothic Std W8" panose="020B0800000000000000" pitchFamily="34" charset="-128"/>
              <a:cs typeface="Times New Roman (本文のフォント - コンプレ"/>
            </a:endParaRPr>
          </a:p>
          <a:p>
            <a:pPr>
              <a:spcAft>
                <a:spcPts val="600"/>
              </a:spcAft>
            </a:pPr>
            <a:r>
              <a:rPr lang="ja-JP" altLang="ja-JP" sz="4000" kern="100">
                <a:solidFill>
                  <a:schemeClr val="accent4"/>
                </a:solidFill>
                <a:latin typeface="Hiragino Kaku Gothic Std W8" panose="020B0800000000000000" pitchFamily="34" charset="-128"/>
                <a:ea typeface="Hiragino Kaku Gothic Std W8" panose="020B0800000000000000" pitchFamily="34" charset="-128"/>
                <a:cs typeface="Times New Roman (本文のフォント - コンプレ"/>
              </a:rPr>
              <a:t>プログラム</a:t>
            </a:r>
            <a:endParaRPr kumimoji="1" lang="ja-JP" altLang="en-US" sz="4000">
              <a:solidFill>
                <a:schemeClr val="accent4"/>
              </a:solidFill>
              <a:latin typeface="Hiragino Kaku Gothic Std W8" panose="020B0800000000000000" pitchFamily="34" charset="-128"/>
              <a:ea typeface="Hiragino Kaku Gothic Std W8" panose="020B0800000000000000" pitchFamily="34" charset="-128"/>
            </a:endParaRPr>
          </a:p>
        </p:txBody>
      </p:sp>
      <p:sp>
        <p:nvSpPr>
          <p:cNvPr id="6" name="正方形/長方形 5">
            <a:extLst>
              <a:ext uri="{FF2B5EF4-FFF2-40B4-BE49-F238E27FC236}">
                <a16:creationId xmlns:a16="http://schemas.microsoft.com/office/drawing/2014/main" xmlns="" id="{756CA570-E133-3341-8E46-7006FD3EF790}"/>
              </a:ext>
            </a:extLst>
          </p:cNvPr>
          <p:cNvSpPr/>
          <p:nvPr/>
        </p:nvSpPr>
        <p:spPr>
          <a:xfrm>
            <a:off x="3152955" y="1103396"/>
            <a:ext cx="2441694" cy="584775"/>
          </a:xfrm>
          <a:prstGeom prst="rect">
            <a:avLst/>
          </a:prstGeom>
        </p:spPr>
        <p:txBody>
          <a:bodyPr wrap="none">
            <a:spAutoFit/>
          </a:bodyPr>
          <a:lstStyle/>
          <a:p>
            <a:r>
              <a:rPr lang="en-US" altLang="ja-JP" sz="1600" kern="100" dirty="0">
                <a:ln w="127">
                  <a:noFill/>
                </a:ln>
                <a:solidFill>
                  <a:schemeClr val="accent4"/>
                </a:solidFill>
                <a:latin typeface="Hiragino Sans W4" panose="020B0400000000000000" pitchFamily="34" charset="-128"/>
                <a:ea typeface="Hiragino Sans W4" panose="020B0400000000000000" pitchFamily="34" charset="-128"/>
                <a:cs typeface="Times New Roman (本文のフォント - コンプレ"/>
              </a:rPr>
              <a:t>2020</a:t>
            </a:r>
            <a:r>
              <a:rPr lang="ja-JP" altLang="en-US" sz="1600" kern="100">
                <a:ln w="127">
                  <a:noFill/>
                </a:ln>
                <a:solidFill>
                  <a:schemeClr val="accent4"/>
                </a:solidFill>
                <a:latin typeface="Hiragino Sans W4" panose="020B0400000000000000" pitchFamily="34" charset="-128"/>
                <a:ea typeface="Hiragino Sans W4" panose="020B0400000000000000" pitchFamily="34" charset="-128"/>
                <a:cs typeface="Times New Roman (本文のフォント - コンプレ"/>
              </a:rPr>
              <a:t>年度</a:t>
            </a:r>
            <a:endParaRPr lang="en-US" altLang="ja-JP" sz="1600" kern="100" dirty="0">
              <a:ln w="127">
                <a:noFill/>
              </a:ln>
              <a:solidFill>
                <a:schemeClr val="accent4"/>
              </a:solidFill>
              <a:latin typeface="Hiragino Sans W4" panose="020B0400000000000000" pitchFamily="34" charset="-128"/>
              <a:ea typeface="Hiragino Sans W4" panose="020B0400000000000000" pitchFamily="34" charset="-128"/>
              <a:cs typeface="Times New Roman (本文のフォント - コンプレ"/>
            </a:endParaRPr>
          </a:p>
          <a:p>
            <a:r>
              <a:rPr lang="ja-JP" altLang="ja-JP" sz="1600" kern="100">
                <a:ln w="127">
                  <a:noFill/>
                </a:ln>
                <a:solidFill>
                  <a:schemeClr val="accent4"/>
                </a:solidFill>
                <a:latin typeface="Hiragino Sans W4" panose="020B0400000000000000" pitchFamily="34" charset="-128"/>
                <a:ea typeface="Hiragino Sans W4" panose="020B0400000000000000" pitchFamily="34" charset="-128"/>
                <a:cs typeface="Times New Roman (本文のフォント - コンプレ"/>
              </a:rPr>
              <a:t>三大学経営統合関連事業</a:t>
            </a:r>
            <a:endParaRPr lang="ja-JP" altLang="en-US" sz="1600">
              <a:solidFill>
                <a:schemeClr val="accent4"/>
              </a:solidFill>
              <a:latin typeface="Hiragino Sans W4" panose="020B0400000000000000" pitchFamily="34" charset="-128"/>
              <a:ea typeface="Hiragino Sans W4" panose="020B0400000000000000" pitchFamily="34" charset="-128"/>
            </a:endParaRPr>
          </a:p>
        </p:txBody>
      </p:sp>
      <p:sp>
        <p:nvSpPr>
          <p:cNvPr id="7" name="正方形/長方形 6">
            <a:extLst>
              <a:ext uri="{FF2B5EF4-FFF2-40B4-BE49-F238E27FC236}">
                <a16:creationId xmlns:a16="http://schemas.microsoft.com/office/drawing/2014/main" xmlns="" id="{67BA177B-34AE-C447-9DE9-38DAA1D83768}"/>
              </a:ext>
            </a:extLst>
          </p:cNvPr>
          <p:cNvSpPr/>
          <p:nvPr/>
        </p:nvSpPr>
        <p:spPr>
          <a:xfrm>
            <a:off x="471488" y="1655444"/>
            <a:ext cx="2186817" cy="830997"/>
          </a:xfrm>
          <a:prstGeom prst="rect">
            <a:avLst/>
          </a:prstGeom>
        </p:spPr>
        <p:txBody>
          <a:bodyPr wrap="none">
            <a:spAutoFit/>
          </a:bodyPr>
          <a:lstStyle/>
          <a:p>
            <a:r>
              <a:rPr lang="ja-JP" altLang="en-US" sz="1600" kern="100" dirty="0">
                <a:ln w="127">
                  <a:noFill/>
                </a:ln>
                <a:solidFill>
                  <a:schemeClr val="bg1"/>
                </a:solidFill>
                <a:latin typeface="Hiragino Sans W4" panose="020B0400000000000000" pitchFamily="34" charset="-128"/>
                <a:ea typeface="Hiragino Sans W4" panose="020B0400000000000000" pitchFamily="34" charset="-128"/>
                <a:cs typeface="Times New Roman (本文のフォント - コンプレ"/>
              </a:rPr>
              <a:t>受講費</a:t>
            </a:r>
            <a:r>
              <a:rPr lang="en-US" altLang="ja-JP" sz="1600" kern="100" dirty="0">
                <a:ln w="127">
                  <a:noFill/>
                </a:ln>
                <a:solidFill>
                  <a:schemeClr val="bg1"/>
                </a:solidFill>
                <a:latin typeface="Hiragino Sans W4" panose="020B0400000000000000" pitchFamily="34" charset="-128"/>
                <a:ea typeface="Hiragino Sans W4" panose="020B0400000000000000" pitchFamily="34" charset="-128"/>
                <a:cs typeface="Times New Roman (本文のフォント - コンプレ"/>
              </a:rPr>
              <a:t>: </a:t>
            </a:r>
            <a:r>
              <a:rPr lang="ja-JP" altLang="en-US" sz="2400" b="1" kern="100" dirty="0">
                <a:ln w="127">
                  <a:noFill/>
                </a:ln>
                <a:solidFill>
                  <a:schemeClr val="bg1"/>
                </a:solidFill>
                <a:latin typeface="Hiragino Sans W7" panose="020B0400000000000000" pitchFamily="34" charset="-128"/>
                <a:ea typeface="Hiragino Sans W7" panose="020B0400000000000000" pitchFamily="34" charset="-128"/>
                <a:cs typeface="Times New Roman (本文のフォント - コンプレ"/>
              </a:rPr>
              <a:t>無料</a:t>
            </a:r>
            <a:endParaRPr lang="en-US" altLang="ja-JP" sz="2400" b="1" kern="100" dirty="0">
              <a:ln w="127">
                <a:noFill/>
              </a:ln>
              <a:solidFill>
                <a:schemeClr val="bg1"/>
              </a:solidFill>
              <a:latin typeface="Hiragino Sans W7" panose="020B0400000000000000" pitchFamily="34" charset="-128"/>
              <a:ea typeface="Hiragino Sans W7" panose="020B0400000000000000" pitchFamily="34" charset="-128"/>
              <a:cs typeface="Times New Roman (本文のフォント - コンプレ"/>
            </a:endParaRPr>
          </a:p>
          <a:p>
            <a:r>
              <a:rPr lang="ja-JP" altLang="en-US" sz="1600" kern="100" dirty="0">
                <a:ln w="127">
                  <a:noFill/>
                </a:ln>
                <a:solidFill>
                  <a:schemeClr val="bg1"/>
                </a:solidFill>
                <a:latin typeface="Hiragino Sans W4" panose="020B0400000000000000" pitchFamily="34" charset="-128"/>
                <a:ea typeface="Hiragino Sans W4" panose="020B0400000000000000" pitchFamily="34" charset="-128"/>
              </a:rPr>
              <a:t>受講方法</a:t>
            </a:r>
            <a:r>
              <a:rPr lang="en-US" altLang="ja-JP" sz="1600" kern="100" dirty="0">
                <a:ln w="127">
                  <a:noFill/>
                </a:ln>
                <a:solidFill>
                  <a:schemeClr val="bg1"/>
                </a:solidFill>
                <a:latin typeface="Hiragino Sans W4" panose="020B0400000000000000" pitchFamily="34" charset="-128"/>
                <a:ea typeface="Hiragino Sans W4" panose="020B0400000000000000" pitchFamily="34" charset="-128"/>
              </a:rPr>
              <a:t>: </a:t>
            </a:r>
            <a:r>
              <a:rPr lang="en-US" altLang="ja-JP" sz="2400" b="1" kern="100" dirty="0">
                <a:ln w="127">
                  <a:noFill/>
                </a:ln>
                <a:solidFill>
                  <a:schemeClr val="bg1"/>
                </a:solidFill>
                <a:latin typeface="Hiragino Sans W7" panose="020B0400000000000000" pitchFamily="34" charset="-128"/>
                <a:ea typeface="Hiragino Sans W7" panose="020B0400000000000000" pitchFamily="34" charset="-128"/>
              </a:rPr>
              <a:t>ZOOM</a:t>
            </a:r>
          </a:p>
        </p:txBody>
      </p:sp>
      <p:sp>
        <p:nvSpPr>
          <p:cNvPr id="8" name="正方形/長方形 7">
            <a:extLst>
              <a:ext uri="{FF2B5EF4-FFF2-40B4-BE49-F238E27FC236}">
                <a16:creationId xmlns:a16="http://schemas.microsoft.com/office/drawing/2014/main" xmlns="" id="{FD970C8B-9D5B-A145-8818-29CB89A1548F}"/>
              </a:ext>
            </a:extLst>
          </p:cNvPr>
          <p:cNvSpPr/>
          <p:nvPr/>
        </p:nvSpPr>
        <p:spPr>
          <a:xfrm>
            <a:off x="389916" y="2437795"/>
            <a:ext cx="6254149" cy="7065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xmlns="" id="{E5826370-FBAA-944D-8FC0-F5BEA56130D0}"/>
              </a:ext>
            </a:extLst>
          </p:cNvPr>
          <p:cNvSpPr txBox="1"/>
          <p:nvPr/>
        </p:nvSpPr>
        <p:spPr>
          <a:xfrm>
            <a:off x="822149" y="3551005"/>
            <a:ext cx="5295271" cy="1200329"/>
          </a:xfrm>
          <a:prstGeom prst="rect">
            <a:avLst/>
          </a:prstGeom>
          <a:noFill/>
        </p:spPr>
        <p:txBody>
          <a:bodyPr wrap="square" rtlCol="0">
            <a:spAutoFit/>
          </a:bodyPr>
          <a:lstStyle/>
          <a:p>
            <a:r>
              <a:rPr kumimoji="1" lang="ja-JP" altLang="en-US">
                <a:solidFill>
                  <a:srgbClr val="3D6147"/>
                </a:solidFill>
                <a:latin typeface="Hiragino Kaku Gothic Std W8" panose="020B0800000000000000" pitchFamily="34" charset="-128"/>
                <a:ea typeface="Hiragino Kaku Gothic Std W8" panose="020B0800000000000000" pitchFamily="34" charset="-128"/>
              </a:rPr>
              <a:t>第１回　</a:t>
            </a:r>
            <a:r>
              <a:rPr kumimoji="1" lang="en-US" altLang="ja-JP" dirty="0">
                <a:solidFill>
                  <a:srgbClr val="3D6147"/>
                </a:solidFill>
                <a:latin typeface="Hiragino Kaku Gothic Std W8" panose="020B0800000000000000" pitchFamily="34" charset="-128"/>
                <a:ea typeface="Hiragino Kaku Gothic Std W8" panose="020B0800000000000000" pitchFamily="34" charset="-128"/>
              </a:rPr>
              <a:t>HACCP</a:t>
            </a:r>
            <a:r>
              <a:rPr kumimoji="1" lang="ja-JP" altLang="en-US">
                <a:solidFill>
                  <a:srgbClr val="3D6147"/>
                </a:solidFill>
                <a:latin typeface="Hiragino Kaku Gothic Std W8" panose="020B0800000000000000" pitchFamily="34" charset="-128"/>
                <a:ea typeface="Hiragino Kaku Gothic Std W8" panose="020B0800000000000000" pitchFamily="34" charset="-128"/>
              </a:rPr>
              <a:t>の基礎</a:t>
            </a:r>
            <a:endParaRPr kumimoji="1" lang="en-US" altLang="ja-JP" dirty="0">
              <a:solidFill>
                <a:srgbClr val="3D6147"/>
              </a:solidFill>
              <a:latin typeface="Hiragino Kaku Gothic Std W8" panose="020B0800000000000000" pitchFamily="34" charset="-128"/>
              <a:ea typeface="Hiragino Kaku Gothic Std W8" panose="020B0800000000000000" pitchFamily="34" charset="-128"/>
            </a:endParaRPr>
          </a:p>
          <a:p>
            <a:r>
              <a:rPr kumimoji="1" lang="en-US" altLang="ja-JP" dirty="0">
                <a:latin typeface="Hiragino Kaku Gothic Std W8" panose="020B0800000000000000" pitchFamily="34" charset="-128"/>
                <a:ea typeface="Hiragino Kaku Gothic Std W8" panose="020B0800000000000000" pitchFamily="34" charset="-128"/>
              </a:rPr>
              <a:t>2</a:t>
            </a:r>
            <a:r>
              <a:rPr kumimoji="1" lang="en-US" altLang="ja-JP" dirty="0">
                <a:latin typeface="Hiragino Sans W4" panose="020B0400000000000000" pitchFamily="34" charset="-128"/>
                <a:ea typeface="Hiragino Sans W4" panose="020B0400000000000000" pitchFamily="34" charset="-128"/>
              </a:rPr>
              <a:t>/</a:t>
            </a:r>
            <a:r>
              <a:rPr kumimoji="1" lang="en-US" altLang="ja-JP" dirty="0">
                <a:latin typeface="Hiragino Kaku Gothic Std W8" panose="020B0800000000000000" pitchFamily="34" charset="-128"/>
                <a:ea typeface="Hiragino Kaku Gothic Std W8" panose="020B0800000000000000" pitchFamily="34" charset="-128"/>
              </a:rPr>
              <a:t>19</a:t>
            </a:r>
            <a:r>
              <a:rPr kumimoji="1" lang="ja-JP" altLang="en-US" sz="1200">
                <a:latin typeface="Hiragino Sans W4" panose="020B0400000000000000" pitchFamily="34" charset="-128"/>
                <a:ea typeface="Hiragino Sans W4" panose="020B0400000000000000" pitchFamily="34" charset="-128"/>
              </a:rPr>
              <a:t>（金）</a:t>
            </a:r>
            <a:r>
              <a:rPr kumimoji="1" lang="ja-JP" altLang="en-US">
                <a:latin typeface="Hiragino Sans W4" panose="020B0400000000000000" pitchFamily="34" charset="-128"/>
                <a:ea typeface="Hiragino Sans W4" panose="020B0400000000000000" pitchFamily="34" charset="-128"/>
              </a:rPr>
              <a:t>　</a:t>
            </a:r>
            <a:r>
              <a:rPr kumimoji="1" lang="en-US" altLang="ja-JP" dirty="0">
                <a:latin typeface="Hiragino Sans W4" panose="020B0400000000000000" pitchFamily="34" charset="-128"/>
                <a:ea typeface="Hiragino Sans W4" panose="020B0400000000000000" pitchFamily="34" charset="-128"/>
              </a:rPr>
              <a:t> </a:t>
            </a:r>
            <a:r>
              <a:rPr kumimoji="1" lang="en-US" altLang="ja-JP" dirty="0">
                <a:latin typeface="Hiragino Kaku Gothic Std W8" panose="020B0800000000000000" pitchFamily="34" charset="-128"/>
                <a:ea typeface="Hiragino Kaku Gothic Std W8" panose="020B0800000000000000" pitchFamily="34" charset="-128"/>
              </a:rPr>
              <a:t>18</a:t>
            </a:r>
            <a:r>
              <a:rPr kumimoji="1" lang="en-US" altLang="ja-JP" dirty="0">
                <a:latin typeface="Hiragino Sans W4" panose="020B0400000000000000" pitchFamily="34" charset="-128"/>
                <a:ea typeface="Hiragino Sans W4" panose="020B0400000000000000" pitchFamily="34" charset="-128"/>
              </a:rPr>
              <a:t>:</a:t>
            </a:r>
            <a:r>
              <a:rPr kumimoji="1" lang="en-US" altLang="ja-JP" dirty="0">
                <a:latin typeface="Hiragino Kaku Gothic Std W8" panose="020B0800000000000000" pitchFamily="34" charset="-128"/>
                <a:ea typeface="Hiragino Kaku Gothic Std W8" panose="020B0800000000000000" pitchFamily="34" charset="-128"/>
              </a:rPr>
              <a:t>30</a:t>
            </a:r>
            <a:r>
              <a:rPr kumimoji="1" lang="en-US" altLang="ja-JP" dirty="0">
                <a:latin typeface="Hiragino Sans W4" panose="020B0400000000000000" pitchFamily="34" charset="-128"/>
                <a:ea typeface="Hiragino Sans W4" panose="020B0400000000000000" pitchFamily="34" charset="-128"/>
              </a:rPr>
              <a:t>〜</a:t>
            </a:r>
            <a:r>
              <a:rPr kumimoji="1" lang="en-US" altLang="ja-JP" dirty="0">
                <a:latin typeface="Hiragino Kaku Gothic Std W8" panose="020B0800000000000000" pitchFamily="34" charset="-128"/>
                <a:ea typeface="Hiragino Kaku Gothic Std W8" panose="020B0800000000000000" pitchFamily="34" charset="-128"/>
              </a:rPr>
              <a:t>20</a:t>
            </a:r>
            <a:r>
              <a:rPr kumimoji="1" lang="en-US" altLang="ja-JP" dirty="0">
                <a:latin typeface="Hiragino Sans W4" panose="020B0400000000000000" pitchFamily="34" charset="-128"/>
                <a:ea typeface="Hiragino Sans W4" panose="020B0400000000000000" pitchFamily="34" charset="-128"/>
              </a:rPr>
              <a:t>:</a:t>
            </a:r>
            <a:r>
              <a:rPr kumimoji="1" lang="en-US" altLang="ja-JP" dirty="0">
                <a:latin typeface="Hiragino Kaku Gothic Std W8" panose="020B0800000000000000" pitchFamily="34" charset="-128"/>
                <a:ea typeface="Hiragino Kaku Gothic Std W8" panose="020B0800000000000000" pitchFamily="34" charset="-128"/>
              </a:rPr>
              <a:t>00</a:t>
            </a:r>
          </a:p>
          <a:p>
            <a:r>
              <a:rPr kumimoji="1" lang="ja-JP" altLang="en-US">
                <a:latin typeface="Hiragino Sans W4" panose="020B0400000000000000" pitchFamily="34" charset="-128"/>
                <a:ea typeface="Hiragino Sans W4" panose="020B0400000000000000" pitchFamily="34" charset="-128"/>
              </a:rPr>
              <a:t>講師　森岡</a:t>
            </a:r>
            <a:r>
              <a:rPr kumimoji="1" lang="en-US" altLang="ja-JP" dirty="0">
                <a:latin typeface="Hiragino Sans W4" panose="020B0400000000000000" pitchFamily="34" charset="-128"/>
                <a:ea typeface="Hiragino Sans W4" panose="020B0400000000000000" pitchFamily="34" charset="-128"/>
              </a:rPr>
              <a:t> </a:t>
            </a:r>
            <a:r>
              <a:rPr kumimoji="1" lang="ja-JP" altLang="en-US">
                <a:latin typeface="Hiragino Sans W4" panose="020B0400000000000000" pitchFamily="34" charset="-128"/>
                <a:ea typeface="Hiragino Sans W4" panose="020B0400000000000000" pitchFamily="34" charset="-128"/>
              </a:rPr>
              <a:t>昌子</a:t>
            </a:r>
            <a:r>
              <a:rPr kumimoji="1" lang="en-US" altLang="ja-JP" dirty="0">
                <a:latin typeface="Hiragino Sans W4" panose="020B0400000000000000" pitchFamily="34" charset="-128"/>
                <a:ea typeface="Hiragino Sans W4" panose="020B0400000000000000" pitchFamily="34" charset="-128"/>
              </a:rPr>
              <a:t> </a:t>
            </a:r>
            <a:r>
              <a:rPr kumimoji="1" lang="ja-JP" altLang="en-US" sz="1400">
                <a:latin typeface="Hiragino Sans W4" panose="020B0400000000000000" pitchFamily="34" charset="-128"/>
                <a:ea typeface="Hiragino Sans W4" panose="020B0400000000000000" pitchFamily="34" charset="-128"/>
              </a:rPr>
              <a:t>特任助教（帯広畜産大学）</a:t>
            </a:r>
            <a:endParaRPr kumimoji="1" lang="en-US" altLang="ja-JP" sz="1400" dirty="0">
              <a:latin typeface="Hiragino Sans W4" panose="020B0400000000000000" pitchFamily="34" charset="-128"/>
              <a:ea typeface="Hiragino Sans W4" panose="020B0400000000000000" pitchFamily="34" charset="-128"/>
            </a:endParaRPr>
          </a:p>
          <a:p>
            <a:r>
              <a:rPr kumimoji="1" lang="ja-JP" altLang="en-US">
                <a:latin typeface="Hiragino Sans W4" panose="020B0400000000000000" pitchFamily="34" charset="-128"/>
                <a:ea typeface="Hiragino Sans W4" panose="020B0400000000000000" pitchFamily="34" charset="-128"/>
              </a:rPr>
              <a:t>　　　窪田</a:t>
            </a:r>
            <a:r>
              <a:rPr kumimoji="1" lang="en-US" altLang="ja-JP" dirty="0">
                <a:latin typeface="Hiragino Sans W4" panose="020B0400000000000000" pitchFamily="34" charset="-128"/>
                <a:ea typeface="Hiragino Sans W4" panose="020B0400000000000000" pitchFamily="34" charset="-128"/>
              </a:rPr>
              <a:t> </a:t>
            </a:r>
            <a:r>
              <a:rPr kumimoji="1" lang="ja-JP" altLang="en-US">
                <a:latin typeface="Hiragino Sans W4" panose="020B0400000000000000" pitchFamily="34" charset="-128"/>
                <a:ea typeface="Hiragino Sans W4" panose="020B0400000000000000" pitchFamily="34" charset="-128"/>
              </a:rPr>
              <a:t>さと子</a:t>
            </a:r>
            <a:r>
              <a:rPr kumimoji="1" lang="en-US" altLang="ja-JP" dirty="0">
                <a:latin typeface="Hiragino Sans W4" panose="020B0400000000000000" pitchFamily="34" charset="-128"/>
                <a:ea typeface="Hiragino Sans W4" panose="020B0400000000000000" pitchFamily="34" charset="-128"/>
              </a:rPr>
              <a:t> </a:t>
            </a:r>
            <a:r>
              <a:rPr kumimoji="1" lang="ja-JP" altLang="en-US" sz="1400">
                <a:latin typeface="Hiragino Sans W4" panose="020B0400000000000000" pitchFamily="34" charset="-128"/>
                <a:ea typeface="Hiragino Sans W4" panose="020B0400000000000000" pitchFamily="34" charset="-128"/>
              </a:rPr>
              <a:t>助教（帯広畜産大学）</a:t>
            </a:r>
            <a:endParaRPr kumimoji="1" lang="en-US" altLang="ja-JP" sz="1400" dirty="0">
              <a:latin typeface="Hiragino Sans W4" panose="020B0400000000000000" pitchFamily="34" charset="-128"/>
              <a:ea typeface="Hiragino Sans W4" panose="020B0400000000000000" pitchFamily="34" charset="-128"/>
            </a:endParaRPr>
          </a:p>
        </p:txBody>
      </p:sp>
      <p:sp>
        <p:nvSpPr>
          <p:cNvPr id="12" name="テキスト ボックス 11">
            <a:extLst>
              <a:ext uri="{FF2B5EF4-FFF2-40B4-BE49-F238E27FC236}">
                <a16:creationId xmlns:a16="http://schemas.microsoft.com/office/drawing/2014/main" xmlns="" id="{40FB9C0B-E920-B044-8D14-A29F9D8292C4}"/>
              </a:ext>
            </a:extLst>
          </p:cNvPr>
          <p:cNvSpPr txBox="1"/>
          <p:nvPr/>
        </p:nvSpPr>
        <p:spPr>
          <a:xfrm>
            <a:off x="822149" y="4851830"/>
            <a:ext cx="5919339" cy="1477328"/>
          </a:xfrm>
          <a:prstGeom prst="rect">
            <a:avLst/>
          </a:prstGeom>
          <a:noFill/>
        </p:spPr>
        <p:txBody>
          <a:bodyPr wrap="square" rtlCol="0">
            <a:spAutoFit/>
          </a:bodyPr>
          <a:lstStyle/>
          <a:p>
            <a:r>
              <a:rPr kumimoji="1" lang="ja-JP" altLang="en-US" dirty="0">
                <a:solidFill>
                  <a:srgbClr val="7E0015"/>
                </a:solidFill>
                <a:latin typeface="Hiragino Kaku Gothic Std W8" panose="020B0800000000000000" pitchFamily="34" charset="-128"/>
                <a:ea typeface="Hiragino Kaku Gothic Std W8" panose="020B0800000000000000" pitchFamily="34" charset="-128"/>
              </a:rPr>
              <a:t>第２回　北の大地とともに</a:t>
            </a:r>
            <a:endParaRPr kumimoji="1" lang="en-US" altLang="ja-JP" dirty="0">
              <a:solidFill>
                <a:srgbClr val="7E0015"/>
              </a:solidFill>
              <a:latin typeface="Hiragino Kaku Gothic Std W8" panose="020B0800000000000000" pitchFamily="34" charset="-128"/>
              <a:ea typeface="Hiragino Kaku Gothic Std W8" panose="020B0800000000000000" pitchFamily="34" charset="-128"/>
            </a:endParaRPr>
          </a:p>
          <a:p>
            <a:r>
              <a:rPr kumimoji="1" lang="ja-JP" altLang="en-US" dirty="0">
                <a:solidFill>
                  <a:srgbClr val="7E0015"/>
                </a:solidFill>
                <a:latin typeface="Hiragino Kaku Gothic Std W8" panose="020B0800000000000000" pitchFamily="34" charset="-128"/>
                <a:ea typeface="Hiragino Kaku Gothic Std W8" panose="020B0800000000000000" pitchFamily="34" charset="-128"/>
              </a:rPr>
              <a:t>　　　</a:t>
            </a:r>
            <a:r>
              <a:rPr kumimoji="1" lang="en-US" altLang="ja-JP" dirty="0">
                <a:solidFill>
                  <a:srgbClr val="7E0015"/>
                </a:solidFill>
                <a:latin typeface="Hiragino Kaku Gothic Std W8" panose="020B0800000000000000" pitchFamily="34" charset="-128"/>
                <a:ea typeface="Hiragino Kaku Gothic Std W8" panose="020B0800000000000000" pitchFamily="34" charset="-128"/>
              </a:rPr>
              <a:t>〜</a:t>
            </a:r>
            <a:r>
              <a:rPr kumimoji="1" lang="ja-JP" altLang="en-US" dirty="0">
                <a:solidFill>
                  <a:srgbClr val="7E0015"/>
                </a:solidFill>
                <a:latin typeface="Hiragino Kaku Gothic Std W8" panose="020B0800000000000000" pitchFamily="34" charset="-128"/>
                <a:ea typeface="Hiragino Kaku Gothic Std W8" panose="020B0800000000000000" pitchFamily="34" charset="-128"/>
              </a:rPr>
              <a:t>北海道コカ・コーラグループの</a:t>
            </a:r>
            <a:r>
              <a:rPr kumimoji="1" lang="en-US" altLang="ja-JP" dirty="0">
                <a:solidFill>
                  <a:srgbClr val="7E0015"/>
                </a:solidFill>
                <a:latin typeface="Hiragino Kaku Gothic Std W8" panose="020B0800000000000000" pitchFamily="34" charset="-128"/>
                <a:ea typeface="Hiragino Kaku Gothic Std W8" panose="020B0800000000000000" pitchFamily="34" charset="-128"/>
              </a:rPr>
              <a:t>CSR</a:t>
            </a:r>
            <a:r>
              <a:rPr kumimoji="1" lang="ja-JP" altLang="en-US" dirty="0">
                <a:solidFill>
                  <a:srgbClr val="7E0015"/>
                </a:solidFill>
                <a:latin typeface="Hiragino Kaku Gothic Std W8" panose="020B0800000000000000" pitchFamily="34" charset="-128"/>
                <a:ea typeface="Hiragino Kaku Gothic Std W8" panose="020B0800000000000000" pitchFamily="34" charset="-128"/>
              </a:rPr>
              <a:t>活動</a:t>
            </a:r>
            <a:r>
              <a:rPr kumimoji="1" lang="en-US" altLang="ja-JP" dirty="0">
                <a:solidFill>
                  <a:srgbClr val="7E0015"/>
                </a:solidFill>
                <a:latin typeface="Hiragino Kaku Gothic Std W8" panose="020B0800000000000000" pitchFamily="34" charset="-128"/>
                <a:ea typeface="Hiragino Kaku Gothic Std W8" panose="020B0800000000000000" pitchFamily="34" charset="-128"/>
              </a:rPr>
              <a:t>〜</a:t>
            </a:r>
          </a:p>
          <a:p>
            <a:r>
              <a:rPr kumimoji="1" lang="en-US" altLang="ja-JP" dirty="0">
                <a:latin typeface="Hiragino Kaku Gothic Std W8" panose="020B0800000000000000" pitchFamily="34" charset="-128"/>
                <a:ea typeface="Hiragino Kaku Gothic Std W8" panose="020B0800000000000000" pitchFamily="34" charset="-128"/>
              </a:rPr>
              <a:t>2</a:t>
            </a:r>
            <a:r>
              <a:rPr kumimoji="1" lang="en-US" altLang="ja-JP" dirty="0">
                <a:latin typeface="Hiragino Sans W4" panose="020B0400000000000000" pitchFamily="34" charset="-128"/>
                <a:ea typeface="Hiragino Sans W4" panose="020B0400000000000000" pitchFamily="34" charset="-128"/>
              </a:rPr>
              <a:t>/</a:t>
            </a:r>
            <a:r>
              <a:rPr kumimoji="1" lang="en-US" altLang="ja-JP" dirty="0">
                <a:latin typeface="Hiragino Kaku Gothic Std W8" panose="020B0800000000000000" pitchFamily="34" charset="-128"/>
                <a:ea typeface="Hiragino Kaku Gothic Std W8" panose="020B0800000000000000" pitchFamily="34" charset="-128"/>
              </a:rPr>
              <a:t>24</a:t>
            </a:r>
            <a:r>
              <a:rPr kumimoji="1" lang="ja-JP" altLang="en-US" sz="1200" dirty="0">
                <a:latin typeface="Hiragino Sans W4" panose="020B0400000000000000" pitchFamily="34" charset="-128"/>
                <a:ea typeface="Hiragino Sans W4" panose="020B0400000000000000" pitchFamily="34" charset="-128"/>
              </a:rPr>
              <a:t>（水）</a:t>
            </a:r>
            <a:r>
              <a:rPr kumimoji="1" lang="ja-JP" altLang="en-US" dirty="0">
                <a:latin typeface="Hiragino Sans W4" panose="020B0400000000000000" pitchFamily="34" charset="-128"/>
                <a:ea typeface="Hiragino Sans W4" panose="020B0400000000000000" pitchFamily="34" charset="-128"/>
              </a:rPr>
              <a:t> 　</a:t>
            </a:r>
            <a:r>
              <a:rPr kumimoji="1" lang="en-US" altLang="ja-JP" dirty="0">
                <a:latin typeface="Hiragino Kaku Gothic Std W8" panose="020B0800000000000000" pitchFamily="34" charset="-128"/>
                <a:ea typeface="Hiragino Kaku Gothic Std W8" panose="020B0800000000000000" pitchFamily="34" charset="-128"/>
              </a:rPr>
              <a:t> 18</a:t>
            </a:r>
            <a:r>
              <a:rPr kumimoji="1" lang="en-US" altLang="ja-JP" dirty="0">
                <a:latin typeface="Hiragino Sans W4" panose="020B0400000000000000" pitchFamily="34" charset="-128"/>
                <a:ea typeface="Hiragino Sans W4" panose="020B0400000000000000" pitchFamily="34" charset="-128"/>
              </a:rPr>
              <a:t>:</a:t>
            </a:r>
            <a:r>
              <a:rPr kumimoji="1" lang="en-US" altLang="ja-JP" dirty="0">
                <a:latin typeface="Hiragino Kaku Gothic Std W8" panose="020B0800000000000000" pitchFamily="34" charset="-128"/>
                <a:ea typeface="Hiragino Kaku Gothic Std W8" panose="020B0800000000000000" pitchFamily="34" charset="-128"/>
              </a:rPr>
              <a:t>30</a:t>
            </a:r>
            <a:r>
              <a:rPr kumimoji="1" lang="en-US" altLang="ja-JP" dirty="0">
                <a:latin typeface="Hiragino Sans W4" panose="020B0400000000000000" pitchFamily="34" charset="-128"/>
                <a:ea typeface="Hiragino Sans W4" panose="020B0400000000000000" pitchFamily="34" charset="-128"/>
              </a:rPr>
              <a:t>〜</a:t>
            </a:r>
            <a:r>
              <a:rPr kumimoji="1" lang="en-US" altLang="ja-JP" dirty="0">
                <a:latin typeface="Hiragino Kaku Gothic Std W8" panose="020B0800000000000000" pitchFamily="34" charset="-128"/>
                <a:ea typeface="Hiragino Kaku Gothic Std W8" panose="020B0800000000000000" pitchFamily="34" charset="-128"/>
              </a:rPr>
              <a:t>20</a:t>
            </a:r>
            <a:r>
              <a:rPr kumimoji="1" lang="en-US" altLang="ja-JP" dirty="0">
                <a:latin typeface="Hiragino Sans W4" panose="020B0400000000000000" pitchFamily="34" charset="-128"/>
                <a:ea typeface="Hiragino Sans W4" panose="020B0400000000000000" pitchFamily="34" charset="-128"/>
              </a:rPr>
              <a:t>:</a:t>
            </a:r>
            <a:r>
              <a:rPr kumimoji="1" lang="en-US" altLang="ja-JP" dirty="0">
                <a:latin typeface="Hiragino Kaku Gothic Std W8" panose="020B0800000000000000" pitchFamily="34" charset="-128"/>
                <a:ea typeface="Hiragino Kaku Gothic Std W8" panose="020B0800000000000000" pitchFamily="34" charset="-128"/>
              </a:rPr>
              <a:t>00</a:t>
            </a:r>
            <a:endParaRPr kumimoji="1" lang="en-US" altLang="ja-JP" dirty="0">
              <a:latin typeface="Hiragino Sans W4" panose="020B0400000000000000" pitchFamily="34" charset="-128"/>
              <a:ea typeface="Hiragino Sans W4" panose="020B0400000000000000" pitchFamily="34" charset="-128"/>
            </a:endParaRPr>
          </a:p>
          <a:p>
            <a:r>
              <a:rPr kumimoji="1" lang="ja-JP" altLang="en-US" dirty="0">
                <a:latin typeface="Hiragino Sans W4" panose="020B0400000000000000" pitchFamily="34" charset="-128"/>
                <a:ea typeface="Hiragino Sans W4" panose="020B0400000000000000" pitchFamily="34" charset="-128"/>
              </a:rPr>
              <a:t>講師　藤原</a:t>
            </a:r>
            <a:r>
              <a:rPr kumimoji="1" lang="en-US" altLang="ja-JP" dirty="0">
                <a:latin typeface="Hiragino Sans W4" panose="020B0400000000000000" pitchFamily="34" charset="-128"/>
                <a:ea typeface="Hiragino Sans W4" panose="020B0400000000000000" pitchFamily="34" charset="-128"/>
              </a:rPr>
              <a:t> </a:t>
            </a:r>
            <a:r>
              <a:rPr kumimoji="1" lang="ja-JP" altLang="en-US" dirty="0">
                <a:latin typeface="Hiragino Sans W4" panose="020B0400000000000000" pitchFamily="34" charset="-128"/>
                <a:ea typeface="Hiragino Sans W4" panose="020B0400000000000000" pitchFamily="34" charset="-128"/>
              </a:rPr>
              <a:t>健祐</a:t>
            </a:r>
            <a:r>
              <a:rPr kumimoji="1" lang="en-US" altLang="ja-JP" dirty="0">
                <a:latin typeface="Hiragino Sans W4" panose="020B0400000000000000" pitchFamily="34" charset="-128"/>
                <a:ea typeface="Hiragino Sans W4" panose="020B0400000000000000" pitchFamily="34" charset="-128"/>
              </a:rPr>
              <a:t> </a:t>
            </a:r>
            <a:r>
              <a:rPr kumimoji="1" lang="ja-JP" altLang="en-US" sz="1400" dirty="0">
                <a:latin typeface="Hiragino Sans W4" panose="020B0400000000000000" pitchFamily="34" charset="-128"/>
                <a:ea typeface="Hiragino Sans W4" panose="020B0400000000000000" pitchFamily="34" charset="-128"/>
              </a:rPr>
              <a:t>准教授（小樽商科大学）</a:t>
            </a:r>
            <a:endParaRPr kumimoji="1" lang="en-US" altLang="ja-JP" sz="1400" dirty="0">
              <a:latin typeface="Hiragino Sans W4" panose="020B0400000000000000" pitchFamily="34" charset="-128"/>
              <a:ea typeface="Hiragino Sans W4" panose="020B0400000000000000" pitchFamily="34" charset="-128"/>
            </a:endParaRPr>
          </a:p>
          <a:p>
            <a:r>
              <a:rPr kumimoji="1" lang="ja-JP" altLang="en-US" dirty="0">
                <a:latin typeface="Hiragino Sans W4" panose="020B0400000000000000" pitchFamily="34" charset="-128"/>
                <a:ea typeface="Hiragino Sans W4" panose="020B0400000000000000" pitchFamily="34" charset="-128"/>
              </a:rPr>
              <a:t>　　　井馬</a:t>
            </a:r>
            <a:r>
              <a:rPr kumimoji="1" lang="en-US" altLang="ja-JP" dirty="0">
                <a:latin typeface="Hiragino Sans W4" panose="020B0400000000000000" pitchFamily="34" charset="-128"/>
                <a:ea typeface="Hiragino Sans W4" panose="020B0400000000000000" pitchFamily="34" charset="-128"/>
              </a:rPr>
              <a:t> </a:t>
            </a:r>
            <a:r>
              <a:rPr kumimoji="1" lang="ja-JP" altLang="en-US" dirty="0">
                <a:latin typeface="Hiragino Sans W4" panose="020B0400000000000000" pitchFamily="34" charset="-128"/>
                <a:ea typeface="Hiragino Sans W4" panose="020B0400000000000000" pitchFamily="34" charset="-128"/>
              </a:rPr>
              <a:t>智行</a:t>
            </a:r>
            <a:r>
              <a:rPr kumimoji="1" lang="en-US" altLang="ja-JP" dirty="0">
                <a:latin typeface="Hiragino Sans W4" panose="020B0400000000000000" pitchFamily="34" charset="-128"/>
                <a:ea typeface="Hiragino Sans W4" panose="020B0400000000000000" pitchFamily="34" charset="-128"/>
              </a:rPr>
              <a:t> </a:t>
            </a:r>
            <a:r>
              <a:rPr kumimoji="1" lang="ja-JP" altLang="en-US" sz="1400" dirty="0">
                <a:latin typeface="Hiragino Sans W4" panose="020B0400000000000000" pitchFamily="34" charset="-128"/>
                <a:ea typeface="Hiragino Sans W4" panose="020B0400000000000000" pitchFamily="34" charset="-128"/>
              </a:rPr>
              <a:t>氏（北海道コカ・コーラボトリング株式会社）</a:t>
            </a:r>
            <a:endParaRPr kumimoji="1" lang="en-US" altLang="ja-JP" sz="1400" dirty="0">
              <a:latin typeface="Hiragino Sans W4" panose="020B0400000000000000" pitchFamily="34" charset="-128"/>
              <a:ea typeface="Hiragino Sans W4" panose="020B0400000000000000" pitchFamily="34" charset="-128"/>
            </a:endParaRPr>
          </a:p>
        </p:txBody>
      </p:sp>
      <p:sp>
        <p:nvSpPr>
          <p:cNvPr id="13" name="テキスト ボックス 12">
            <a:extLst>
              <a:ext uri="{FF2B5EF4-FFF2-40B4-BE49-F238E27FC236}">
                <a16:creationId xmlns:a16="http://schemas.microsoft.com/office/drawing/2014/main" xmlns="" id="{392E1522-02C1-4F43-A8D6-97E94A136FED}"/>
              </a:ext>
            </a:extLst>
          </p:cNvPr>
          <p:cNvSpPr txBox="1"/>
          <p:nvPr/>
        </p:nvSpPr>
        <p:spPr>
          <a:xfrm>
            <a:off x="822149" y="6492020"/>
            <a:ext cx="5919339" cy="1477328"/>
          </a:xfrm>
          <a:prstGeom prst="rect">
            <a:avLst/>
          </a:prstGeom>
          <a:noFill/>
        </p:spPr>
        <p:txBody>
          <a:bodyPr wrap="square" rtlCol="0">
            <a:spAutoFit/>
          </a:bodyPr>
          <a:lstStyle/>
          <a:p>
            <a:r>
              <a:rPr kumimoji="1" lang="ja-JP" altLang="en-US" dirty="0">
                <a:solidFill>
                  <a:srgbClr val="2250A2"/>
                </a:solidFill>
                <a:latin typeface="Hiragino Kaku Gothic Std W8" panose="020B0800000000000000" pitchFamily="34" charset="-128"/>
                <a:ea typeface="Hiragino Kaku Gothic Std W8" panose="020B0800000000000000" pitchFamily="34" charset="-128"/>
              </a:rPr>
              <a:t>第３回</a:t>
            </a:r>
            <a:r>
              <a:rPr kumimoji="1" lang="ja-JP" altLang="en-US">
                <a:solidFill>
                  <a:srgbClr val="2250A2"/>
                </a:solidFill>
                <a:latin typeface="Hiragino Kaku Gothic Std W8" panose="020B0800000000000000" pitchFamily="34" charset="-128"/>
                <a:ea typeface="Hiragino Kaku Gothic Std W8" panose="020B0800000000000000" pitchFamily="34" charset="-128"/>
              </a:rPr>
              <a:t>　</a:t>
            </a:r>
            <a:r>
              <a:rPr kumimoji="1" lang="ja-JP" altLang="en-US" smtClean="0">
                <a:ln w="12700">
                  <a:noFill/>
                </a:ln>
                <a:solidFill>
                  <a:srgbClr val="2250A2"/>
                </a:solidFill>
                <a:latin typeface="Hiragino Kaku Gothic Std W8" panose="020B0800000000000000" pitchFamily="34" charset="-128"/>
                <a:ea typeface="Hiragino Kaku Gothic Std W8" panose="020B0800000000000000" pitchFamily="34" charset="-128"/>
              </a:rPr>
              <a:t>食</a:t>
            </a:r>
            <a:r>
              <a:rPr kumimoji="1" lang="ja-JP" altLang="en-US">
                <a:ln w="127">
                  <a:noFill/>
                </a:ln>
                <a:solidFill>
                  <a:srgbClr val="2250A2"/>
                </a:solidFill>
                <a:latin typeface="Hiragino Kaku Gothic Std W8" panose="020B0800000000000000" pitchFamily="34" charset="-128"/>
                <a:ea typeface="Hiragino Kaku Gothic Std W8" panose="020B0800000000000000" pitchFamily="34" charset="-128"/>
              </a:rPr>
              <a:t>品</a:t>
            </a:r>
            <a:r>
              <a:rPr kumimoji="1" lang="ja-JP" altLang="en-US" smtClean="0">
                <a:ln w="127">
                  <a:noFill/>
                </a:ln>
                <a:solidFill>
                  <a:srgbClr val="2250A2"/>
                </a:solidFill>
                <a:latin typeface="Hiragino Kaku Gothic Std W8" panose="020B0800000000000000" pitchFamily="34" charset="-128"/>
                <a:ea typeface="Hiragino Kaku Gothic Std W8" panose="020B0800000000000000" pitchFamily="34" charset="-128"/>
              </a:rPr>
              <a:t>安全</a:t>
            </a:r>
            <a:r>
              <a:rPr kumimoji="1" lang="ja-JP" altLang="en-US" dirty="0">
                <a:ln w="127">
                  <a:noFill/>
                </a:ln>
                <a:solidFill>
                  <a:srgbClr val="2250A2"/>
                </a:solidFill>
                <a:latin typeface="Hiragino Kaku Gothic Std W8" panose="020B0800000000000000" pitchFamily="34" charset="-128"/>
                <a:ea typeface="Hiragino Kaku Gothic Std W8" panose="020B0800000000000000" pitchFamily="34" charset="-128"/>
              </a:rPr>
              <a:t>衛生管理</a:t>
            </a:r>
            <a:r>
              <a:rPr kumimoji="1" lang="ja-JP" altLang="en-US" dirty="0">
                <a:ln w="12700">
                  <a:noFill/>
                </a:ln>
                <a:solidFill>
                  <a:srgbClr val="2250A2"/>
                </a:solidFill>
                <a:latin typeface="Hiragino Kaku Gothic Std W8" panose="020B0800000000000000" pitchFamily="34" charset="-128"/>
                <a:ea typeface="Hiragino Kaku Gothic Std W8" panose="020B0800000000000000" pitchFamily="34" charset="-128"/>
              </a:rPr>
              <a:t>と</a:t>
            </a:r>
            <a:r>
              <a:rPr kumimoji="1" lang="ja-JP" altLang="en-US" dirty="0">
                <a:ln w="127">
                  <a:noFill/>
                </a:ln>
                <a:solidFill>
                  <a:srgbClr val="2250A2"/>
                </a:solidFill>
                <a:latin typeface="Hiragino Kaku Gothic Std W8" panose="020B0800000000000000" pitchFamily="34" charset="-128"/>
                <a:ea typeface="Hiragino Kaku Gothic Std W8" panose="020B0800000000000000" pitchFamily="34" charset="-128"/>
              </a:rPr>
              <a:t>事業継続マネジメント</a:t>
            </a:r>
            <a:endParaRPr kumimoji="1" lang="en-US" altLang="ja-JP" dirty="0">
              <a:ln w="127">
                <a:noFill/>
              </a:ln>
              <a:solidFill>
                <a:srgbClr val="2250A2"/>
              </a:solidFill>
              <a:latin typeface="Hiragino Kaku Gothic Std W8" panose="020B0800000000000000" pitchFamily="34" charset="-128"/>
              <a:ea typeface="Hiragino Kaku Gothic Std W8" panose="020B0800000000000000" pitchFamily="34" charset="-128"/>
            </a:endParaRPr>
          </a:p>
          <a:p>
            <a:r>
              <a:rPr kumimoji="1" lang="ja-JP" altLang="en-US" dirty="0">
                <a:ln w="127">
                  <a:noFill/>
                </a:ln>
                <a:solidFill>
                  <a:srgbClr val="2250A2"/>
                </a:solidFill>
                <a:latin typeface="Hiragino Kaku Gothic Std W8" panose="020B0800000000000000" pitchFamily="34" charset="-128"/>
                <a:ea typeface="Hiragino Kaku Gothic Std W8" panose="020B0800000000000000" pitchFamily="34" charset="-128"/>
              </a:rPr>
              <a:t>　　　　の最新技術動向</a:t>
            </a:r>
            <a:endParaRPr kumimoji="1" lang="en-US" altLang="ja-JP" dirty="0">
              <a:solidFill>
                <a:srgbClr val="2250A2"/>
              </a:solidFill>
              <a:latin typeface="Hiragino Kaku Gothic Std W8" panose="020B0800000000000000" pitchFamily="34" charset="-128"/>
              <a:ea typeface="Hiragino Kaku Gothic Std W8" panose="020B0800000000000000" pitchFamily="34" charset="-128"/>
            </a:endParaRPr>
          </a:p>
          <a:p>
            <a:r>
              <a:rPr kumimoji="1" lang="en-US" altLang="ja-JP" dirty="0" smtClean="0">
                <a:latin typeface="Hiragino Kaku Gothic Std W8" panose="020B0800000000000000" pitchFamily="34" charset="-128"/>
                <a:ea typeface="Hiragino Kaku Gothic Std W8" panose="020B0800000000000000" pitchFamily="34" charset="-128"/>
              </a:rPr>
              <a:t>3</a:t>
            </a:r>
            <a:r>
              <a:rPr kumimoji="1" lang="en-US" altLang="ja-JP" dirty="0" smtClean="0">
                <a:latin typeface="Hiragino Kaku Gothic Std W8" panose="020B0800000000000000" pitchFamily="34" charset="-128"/>
                <a:ea typeface="Hiragino Sans W4" panose="020B0400000000000000" pitchFamily="34" charset="-128"/>
              </a:rPr>
              <a:t>/5</a:t>
            </a:r>
            <a:r>
              <a:rPr kumimoji="1" lang="ja-JP" altLang="en-US" sz="1200" dirty="0" smtClean="0">
                <a:latin typeface="Hiragino Sans W4" panose="020B0400000000000000" pitchFamily="34" charset="-128"/>
                <a:ea typeface="Hiragino Sans W4" panose="020B0400000000000000" pitchFamily="34" charset="-128"/>
              </a:rPr>
              <a:t>（</a:t>
            </a:r>
            <a:r>
              <a:rPr kumimoji="1" lang="ja-JP" altLang="en-US" sz="1200" dirty="0">
                <a:latin typeface="Hiragino Sans W4" panose="020B0400000000000000" pitchFamily="34" charset="-128"/>
                <a:ea typeface="Hiragino Sans W4" panose="020B0400000000000000" pitchFamily="34" charset="-128"/>
              </a:rPr>
              <a:t>金）　　　</a:t>
            </a:r>
            <a:r>
              <a:rPr kumimoji="1" lang="en-US" altLang="ja-JP" dirty="0">
                <a:latin typeface="Hiragino Kaku Gothic Std W8" panose="020B0800000000000000" pitchFamily="34" charset="-128"/>
                <a:ea typeface="Hiragino Kaku Gothic Std W8" panose="020B0800000000000000" pitchFamily="34" charset="-128"/>
              </a:rPr>
              <a:t>18</a:t>
            </a:r>
            <a:r>
              <a:rPr kumimoji="1" lang="en-US" altLang="ja-JP" dirty="0">
                <a:latin typeface="Hiragino Sans W4" panose="020B0400000000000000" pitchFamily="34" charset="-128"/>
                <a:ea typeface="Hiragino Sans W4" panose="020B0400000000000000" pitchFamily="34" charset="-128"/>
              </a:rPr>
              <a:t>:</a:t>
            </a:r>
            <a:r>
              <a:rPr kumimoji="1" lang="en-US" altLang="ja-JP" dirty="0">
                <a:latin typeface="Hiragino Kaku Gothic Std W8" panose="020B0800000000000000" pitchFamily="34" charset="-128"/>
                <a:ea typeface="Hiragino Kaku Gothic Std W8" panose="020B0800000000000000" pitchFamily="34" charset="-128"/>
              </a:rPr>
              <a:t>30</a:t>
            </a:r>
            <a:r>
              <a:rPr kumimoji="1" lang="en-US" altLang="ja-JP" dirty="0">
                <a:latin typeface="Hiragino Sans W4" panose="020B0400000000000000" pitchFamily="34" charset="-128"/>
                <a:ea typeface="Hiragino Sans W4" panose="020B0400000000000000" pitchFamily="34" charset="-128"/>
              </a:rPr>
              <a:t>〜</a:t>
            </a:r>
            <a:r>
              <a:rPr kumimoji="1" lang="en-US" altLang="ja-JP" dirty="0">
                <a:latin typeface="Hiragino Kaku Gothic Std W8" panose="020B0800000000000000" pitchFamily="34" charset="-128"/>
                <a:ea typeface="Hiragino Kaku Gothic Std W8" panose="020B0800000000000000" pitchFamily="34" charset="-128"/>
              </a:rPr>
              <a:t>20</a:t>
            </a:r>
            <a:r>
              <a:rPr kumimoji="1" lang="en-US" altLang="ja-JP" dirty="0">
                <a:latin typeface="Hiragino Sans W4" panose="020B0400000000000000" pitchFamily="34" charset="-128"/>
                <a:ea typeface="Hiragino Sans W4" panose="020B0400000000000000" pitchFamily="34" charset="-128"/>
              </a:rPr>
              <a:t>:</a:t>
            </a:r>
            <a:r>
              <a:rPr kumimoji="1" lang="en-US" altLang="ja-JP" dirty="0">
                <a:latin typeface="Hiragino Kaku Gothic Std W8" panose="020B0800000000000000" pitchFamily="34" charset="-128"/>
                <a:ea typeface="Hiragino Kaku Gothic Std W8" panose="020B0800000000000000" pitchFamily="34" charset="-128"/>
              </a:rPr>
              <a:t>00</a:t>
            </a:r>
            <a:endParaRPr kumimoji="1" lang="en-US" altLang="ja-JP" dirty="0">
              <a:latin typeface="Hiragino Sans W4" panose="020B0400000000000000" pitchFamily="34" charset="-128"/>
              <a:ea typeface="Hiragino Sans W4" panose="020B0400000000000000" pitchFamily="34" charset="-128"/>
            </a:endParaRPr>
          </a:p>
          <a:p>
            <a:r>
              <a:rPr kumimoji="1" lang="ja-JP" altLang="en-US" dirty="0">
                <a:latin typeface="Hiragino Sans W4" panose="020B0400000000000000" pitchFamily="34" charset="-128"/>
                <a:ea typeface="Hiragino Sans W4" panose="020B0400000000000000" pitchFamily="34" charset="-128"/>
              </a:rPr>
              <a:t>講師　藤井</a:t>
            </a:r>
            <a:r>
              <a:rPr kumimoji="1" lang="en-US" altLang="ja-JP" dirty="0">
                <a:latin typeface="Hiragino Sans W4" panose="020B0400000000000000" pitchFamily="34" charset="-128"/>
                <a:ea typeface="Hiragino Sans W4" panose="020B0400000000000000" pitchFamily="34" charset="-128"/>
              </a:rPr>
              <a:t>  </a:t>
            </a:r>
            <a:r>
              <a:rPr kumimoji="1" lang="ja-JP" altLang="en-US" dirty="0">
                <a:latin typeface="Hiragino Sans W4" panose="020B0400000000000000" pitchFamily="34" charset="-128"/>
                <a:ea typeface="Hiragino Sans W4" panose="020B0400000000000000" pitchFamily="34" charset="-128"/>
              </a:rPr>
              <a:t>享</a:t>
            </a:r>
            <a:r>
              <a:rPr kumimoji="1" lang="en-US" altLang="ja-JP" dirty="0">
                <a:latin typeface="Hiragino Sans W4" panose="020B0400000000000000" pitchFamily="34" charset="-128"/>
                <a:ea typeface="Hiragino Sans W4" panose="020B0400000000000000" pitchFamily="34" charset="-128"/>
              </a:rPr>
              <a:t> </a:t>
            </a:r>
            <a:r>
              <a:rPr kumimoji="1" lang="ja-JP" altLang="en-US" sz="1400" dirty="0">
                <a:latin typeface="Hiragino Sans W4" panose="020B0400000000000000" pitchFamily="34" charset="-128"/>
                <a:ea typeface="Hiragino Sans W4" panose="020B0400000000000000" pitchFamily="34" charset="-128"/>
              </a:rPr>
              <a:t>教授（北見工業大学）</a:t>
            </a:r>
            <a:endParaRPr kumimoji="1" lang="en-US" altLang="ja-JP" sz="1400" dirty="0">
              <a:latin typeface="Hiragino Sans W4" panose="020B0400000000000000" pitchFamily="34" charset="-128"/>
              <a:ea typeface="Hiragino Sans W4" panose="020B0400000000000000" pitchFamily="34" charset="-128"/>
            </a:endParaRPr>
          </a:p>
          <a:p>
            <a:r>
              <a:rPr kumimoji="1" lang="ja-JP" altLang="en-US" dirty="0">
                <a:latin typeface="Hiragino Sans W4" panose="020B0400000000000000" pitchFamily="34" charset="-128"/>
                <a:ea typeface="Hiragino Sans W4" panose="020B0400000000000000" pitchFamily="34" charset="-128"/>
              </a:rPr>
              <a:t>　　　山本</a:t>
            </a:r>
            <a:r>
              <a:rPr kumimoji="1" lang="en-US" altLang="ja-JP" dirty="0">
                <a:latin typeface="Hiragino Sans W4" panose="020B0400000000000000" pitchFamily="34" charset="-128"/>
                <a:ea typeface="Hiragino Sans W4" panose="020B0400000000000000" pitchFamily="34" charset="-128"/>
              </a:rPr>
              <a:t> </a:t>
            </a:r>
            <a:r>
              <a:rPr kumimoji="1" lang="ja-JP" altLang="en-US" dirty="0">
                <a:latin typeface="Hiragino Sans W4" panose="020B0400000000000000" pitchFamily="34" charset="-128"/>
                <a:ea typeface="Hiragino Sans W4" panose="020B0400000000000000" pitchFamily="34" charset="-128"/>
              </a:rPr>
              <a:t>壽夫</a:t>
            </a:r>
            <a:r>
              <a:rPr kumimoji="1" lang="en-US" altLang="ja-JP" dirty="0">
                <a:latin typeface="Hiragino Sans W4" panose="020B0400000000000000" pitchFamily="34" charset="-128"/>
                <a:ea typeface="Hiragino Sans W4" panose="020B0400000000000000" pitchFamily="34" charset="-128"/>
              </a:rPr>
              <a:t> </a:t>
            </a:r>
            <a:r>
              <a:rPr kumimoji="1" lang="ja-JP" altLang="en-US" sz="1400" dirty="0">
                <a:latin typeface="Hiragino Sans W4" panose="020B0400000000000000" pitchFamily="34" charset="-128"/>
                <a:ea typeface="Hiragino Sans W4" panose="020B0400000000000000" pitchFamily="34" charset="-128"/>
              </a:rPr>
              <a:t>教授（日本大学）</a:t>
            </a:r>
            <a:endParaRPr kumimoji="1" lang="en-US" altLang="ja-JP" sz="1400" dirty="0">
              <a:latin typeface="Hiragino Sans W4" panose="020B0400000000000000" pitchFamily="34" charset="-128"/>
              <a:ea typeface="Hiragino Sans W4" panose="020B0400000000000000" pitchFamily="34" charset="-128"/>
            </a:endParaRPr>
          </a:p>
        </p:txBody>
      </p:sp>
      <p:sp>
        <p:nvSpPr>
          <p:cNvPr id="16" name="テキスト ボックス 15">
            <a:extLst>
              <a:ext uri="{FF2B5EF4-FFF2-40B4-BE49-F238E27FC236}">
                <a16:creationId xmlns:a16="http://schemas.microsoft.com/office/drawing/2014/main" xmlns="" id="{E787D82E-B0C2-7C45-9F83-DF3DB0CA4BB3}"/>
              </a:ext>
            </a:extLst>
          </p:cNvPr>
          <p:cNvSpPr txBox="1"/>
          <p:nvPr/>
        </p:nvSpPr>
        <p:spPr>
          <a:xfrm>
            <a:off x="577704" y="8125399"/>
            <a:ext cx="4617724" cy="1323439"/>
          </a:xfrm>
          <a:prstGeom prst="rect">
            <a:avLst/>
          </a:prstGeom>
          <a:noFill/>
        </p:spPr>
        <p:txBody>
          <a:bodyPr wrap="square" rtlCol="0">
            <a:spAutoFit/>
          </a:bodyPr>
          <a:lstStyle/>
          <a:p>
            <a:r>
              <a:rPr lang="ja-JP" altLang="en-US" sz="1200" b="1" dirty="0">
                <a:ln w="127">
                  <a:noFill/>
                </a:ln>
                <a:latin typeface="Hiragino Sans W7" panose="020B0400000000000000" pitchFamily="34" charset="-128"/>
                <a:ea typeface="Hiragino Sans W7" panose="020B0400000000000000" pitchFamily="34" charset="-128"/>
              </a:rPr>
              <a:t>申込み・問合わせ先</a:t>
            </a:r>
            <a:r>
              <a:rPr lang="en-US" altLang="ja-JP" sz="1200" b="1" dirty="0">
                <a:ln w="127">
                  <a:noFill/>
                </a:ln>
                <a:latin typeface="Hiragino Sans W7" panose="020B0400000000000000" pitchFamily="34" charset="-128"/>
                <a:ea typeface="Hiragino Sans W7" panose="020B0400000000000000" pitchFamily="34" charset="-128"/>
              </a:rPr>
              <a:t>:</a:t>
            </a:r>
          </a:p>
          <a:p>
            <a:r>
              <a:rPr kumimoji="1" lang="ja-JP" altLang="en-US" sz="1200" dirty="0">
                <a:latin typeface="Hiragino Sans W4" panose="020B0400000000000000" pitchFamily="34" charset="-128"/>
                <a:ea typeface="Hiragino Sans W4" panose="020B0400000000000000" pitchFamily="34" charset="-128"/>
              </a:rPr>
              <a:t>申込みは左記</a:t>
            </a:r>
            <a:r>
              <a:rPr kumimoji="1" lang="en-US" altLang="ja-JP" sz="1200" dirty="0">
                <a:latin typeface="Hiragino Sans W4" panose="020B0400000000000000" pitchFamily="34" charset="-128"/>
                <a:ea typeface="Hiragino Sans W4" panose="020B0400000000000000" pitchFamily="34" charset="-128"/>
              </a:rPr>
              <a:t>QR</a:t>
            </a:r>
            <a:r>
              <a:rPr kumimoji="1" lang="ja-JP" altLang="en-US" sz="1200" dirty="0">
                <a:latin typeface="Hiragino Sans W4" panose="020B0400000000000000" pitchFamily="34" charset="-128"/>
                <a:ea typeface="Hiragino Sans W4" panose="020B0400000000000000" pitchFamily="34" charset="-128"/>
              </a:rPr>
              <a:t>コードまたは</a:t>
            </a:r>
            <a:r>
              <a:rPr kumimoji="1" lang="en-US" altLang="ja-JP" sz="1200" dirty="0">
                <a:latin typeface="Hiragino Sans W4" panose="020B0400000000000000" pitchFamily="34" charset="-128"/>
                <a:ea typeface="Hiragino Sans W4" panose="020B0400000000000000" pitchFamily="34" charset="-128"/>
              </a:rPr>
              <a:t>URL</a:t>
            </a:r>
            <a:r>
              <a:rPr kumimoji="1" lang="ja-JP" altLang="en-US" sz="1200" dirty="0">
                <a:latin typeface="Hiragino Sans W4" panose="020B0400000000000000" pitchFamily="34" charset="-128"/>
                <a:ea typeface="Hiragino Sans W4" panose="020B0400000000000000" pitchFamily="34" charset="-128"/>
              </a:rPr>
              <a:t>にアクセス</a:t>
            </a:r>
            <a:endParaRPr kumimoji="1" lang="en-US" altLang="ja-JP" sz="1200" dirty="0">
              <a:latin typeface="Hiragino Sans W4" panose="020B0400000000000000" pitchFamily="34" charset="-128"/>
              <a:ea typeface="Hiragino Sans W4" panose="020B0400000000000000" pitchFamily="34" charset="-128"/>
            </a:endParaRPr>
          </a:p>
          <a:p>
            <a:r>
              <a:rPr lang="en-US" altLang="ja-JP" sz="1200" dirty="0" smtClean="0">
                <a:ln w="127">
                  <a:noFill/>
                </a:ln>
                <a:latin typeface="MS PGothic" panose="020B0600070205080204" pitchFamily="34" charset="-128"/>
                <a:ea typeface="MS PGothic" panose="020B0600070205080204" pitchFamily="34" charset="-128"/>
              </a:rPr>
              <a:t>URL</a:t>
            </a:r>
            <a:r>
              <a:rPr lang="ja-JP" altLang="en-US" sz="1200" dirty="0" smtClean="0">
                <a:ln w="127">
                  <a:noFill/>
                </a:ln>
                <a:latin typeface="MS PGothic" panose="020B0600070205080204" pitchFamily="34" charset="-128"/>
                <a:ea typeface="MS PGothic" panose="020B0600070205080204" pitchFamily="34" charset="-128"/>
              </a:rPr>
              <a:t>　</a:t>
            </a:r>
            <a:r>
              <a:rPr lang="en-US" altLang="ja-JP" sz="1200" u="sng" dirty="0" smtClean="0"/>
              <a:t>https</a:t>
            </a:r>
            <a:r>
              <a:rPr lang="en-US" altLang="ja-JP" sz="1200" u="sng" dirty="0"/>
              <a:t>://forms.gle/aJ7ZxRTTzcDJgmvn6</a:t>
            </a:r>
            <a:endParaRPr kumimoji="1" lang="en-US" altLang="ja-JP" sz="1200" dirty="0">
              <a:latin typeface="Hiragino Sans W4" panose="020B0400000000000000" pitchFamily="34" charset="-128"/>
              <a:ea typeface="Hiragino Sans W4" panose="020B0400000000000000" pitchFamily="34" charset="-128"/>
            </a:endParaRPr>
          </a:p>
          <a:p>
            <a:endParaRPr kumimoji="1" lang="en-US" altLang="ja-JP" sz="800" dirty="0">
              <a:latin typeface="Hiragino Sans W4" panose="020B0400000000000000" pitchFamily="34" charset="-128"/>
              <a:ea typeface="Hiragino Sans W4" panose="020B0400000000000000" pitchFamily="34" charset="-128"/>
            </a:endParaRPr>
          </a:p>
          <a:p>
            <a:r>
              <a:rPr lang="ja-JP" altLang="ja-JP" sz="1200" dirty="0">
                <a:ln w="127">
                  <a:noFill/>
                </a:ln>
                <a:latin typeface="MS PGothic" panose="020B0600070205080204" pitchFamily="34" charset="-128"/>
                <a:ea typeface="MS PGothic" panose="020B0600070205080204" pitchFamily="34" charset="-128"/>
              </a:rPr>
              <a:t>国立大学法人帯広畜産大学</a:t>
            </a:r>
            <a:r>
              <a:rPr lang="en-US" altLang="ja-JP" sz="1200" dirty="0">
                <a:ln w="127">
                  <a:noFill/>
                </a:ln>
                <a:latin typeface="MS PGothic" panose="020B0600070205080204" pitchFamily="34" charset="-128"/>
                <a:ea typeface="MS PGothic" panose="020B0600070205080204" pitchFamily="34" charset="-128"/>
              </a:rPr>
              <a:t> </a:t>
            </a:r>
            <a:r>
              <a:rPr lang="ja-JP" altLang="en-US" sz="1200" dirty="0">
                <a:ln w="127">
                  <a:noFill/>
                </a:ln>
                <a:latin typeface="MS PGothic" panose="020B0600070205080204" pitchFamily="34" charset="-128"/>
                <a:ea typeface="MS PGothic" panose="020B0600070205080204" pitchFamily="34" charset="-128"/>
              </a:rPr>
              <a:t>畜産フィールド科学センター内</a:t>
            </a:r>
            <a:endParaRPr lang="en-US" altLang="ja-JP" sz="1200" dirty="0">
              <a:ln w="127">
                <a:noFill/>
              </a:ln>
              <a:latin typeface="MS PGothic" panose="020B0600070205080204" pitchFamily="34" charset="-128"/>
              <a:ea typeface="MS PGothic" panose="020B0600070205080204" pitchFamily="34" charset="-128"/>
            </a:endParaRPr>
          </a:p>
          <a:p>
            <a:r>
              <a:rPr lang="ja-JP" altLang="ja-JP" sz="1200" dirty="0">
                <a:ln w="127">
                  <a:noFill/>
                </a:ln>
                <a:latin typeface="MS PGothic" panose="020B0600070205080204" pitchFamily="34" charset="-128"/>
                <a:ea typeface="MS PGothic" panose="020B0600070205080204" pitchFamily="34" charset="-128"/>
              </a:rPr>
              <a:t>リカレント教育</a:t>
            </a:r>
            <a:r>
              <a:rPr lang="ja-JP" altLang="en-US" sz="1200" dirty="0">
                <a:ln w="127">
                  <a:noFill/>
                </a:ln>
                <a:latin typeface="MS PGothic" panose="020B0600070205080204" pitchFamily="34" charset="-128"/>
                <a:ea typeface="MS PGothic" panose="020B0600070205080204" pitchFamily="34" charset="-128"/>
              </a:rPr>
              <a:t>部門（帯広畜産大学）</a:t>
            </a:r>
            <a:r>
              <a:rPr lang="en-US" altLang="ja-JP" sz="1200" dirty="0">
                <a:ln w="127">
                  <a:noFill/>
                </a:ln>
                <a:latin typeface="MS PGothic" panose="020B0600070205080204" pitchFamily="34" charset="-128"/>
                <a:ea typeface="MS PGothic" panose="020B0600070205080204" pitchFamily="34" charset="-128"/>
              </a:rPr>
              <a:t> </a:t>
            </a:r>
            <a:r>
              <a:rPr lang="ja-JP" altLang="en-US" sz="1200" dirty="0">
                <a:ln w="127">
                  <a:noFill/>
                </a:ln>
                <a:latin typeface="MS PGothic" panose="020B0600070205080204" pitchFamily="34" charset="-128"/>
                <a:ea typeface="MS PGothic" panose="020B0600070205080204" pitchFamily="34" charset="-128"/>
              </a:rPr>
              <a:t>藤倉・平</a:t>
            </a:r>
            <a:r>
              <a:rPr lang="en-US" altLang="ja-JP" sz="1200" dirty="0">
                <a:ln w="127">
                  <a:noFill/>
                </a:ln>
                <a:latin typeface="MS PGothic" panose="020B0600070205080204" pitchFamily="34" charset="-128"/>
                <a:ea typeface="MS PGothic" panose="020B0600070205080204" pitchFamily="34" charset="-128"/>
              </a:rPr>
              <a:t> </a:t>
            </a:r>
            <a:r>
              <a:rPr lang="ja-JP" altLang="ja-JP" sz="1200" dirty="0">
                <a:ln w="127">
                  <a:noFill/>
                </a:ln>
                <a:latin typeface="MS PGothic" panose="020B0600070205080204" pitchFamily="34" charset="-128"/>
                <a:ea typeface="MS PGothic" panose="020B0600070205080204" pitchFamily="34" charset="-128"/>
              </a:rPr>
              <a:t>宛</a:t>
            </a:r>
          </a:p>
          <a:p>
            <a:r>
              <a:rPr lang="en-US" altLang="ja-JP" sz="1200" dirty="0">
                <a:ln w="127">
                  <a:noFill/>
                </a:ln>
                <a:latin typeface="MS PGothic" panose="020B0600070205080204" pitchFamily="34" charset="-128"/>
                <a:ea typeface="MS PGothic" panose="020B0600070205080204" pitchFamily="34" charset="-128"/>
              </a:rPr>
              <a:t>TEL</a:t>
            </a:r>
            <a:r>
              <a:rPr lang="ja-JP" altLang="en-US" sz="1200" dirty="0">
                <a:ln w="127">
                  <a:noFill/>
                </a:ln>
                <a:latin typeface="MS PGothic" panose="020B0600070205080204" pitchFamily="34" charset="-128"/>
                <a:ea typeface="MS PGothic" panose="020B0600070205080204" pitchFamily="34" charset="-128"/>
              </a:rPr>
              <a:t>：</a:t>
            </a:r>
            <a:r>
              <a:rPr lang="en-US" altLang="ja-JP" sz="1200" dirty="0" smtClean="0">
                <a:ln w="127">
                  <a:noFill/>
                </a:ln>
                <a:latin typeface="MS PGothic" panose="020B0600070205080204" pitchFamily="34" charset="-128"/>
                <a:ea typeface="MS PGothic" panose="020B0600070205080204" pitchFamily="34" charset="-128"/>
              </a:rPr>
              <a:t>0155-49-5661/ </a:t>
            </a:r>
            <a:r>
              <a:rPr lang="en-US" altLang="ja-JP" sz="1200" dirty="0">
                <a:ln w="127">
                  <a:noFill/>
                </a:ln>
                <a:latin typeface="MS PGothic" panose="020B0600070205080204" pitchFamily="34" charset="-128"/>
                <a:ea typeface="MS PGothic" panose="020B0600070205080204" pitchFamily="34" charset="-128"/>
              </a:rPr>
              <a:t>E-mail</a:t>
            </a:r>
            <a:r>
              <a:rPr lang="ja-JP" altLang="en-US" sz="1200" dirty="0">
                <a:ln w="127">
                  <a:noFill/>
                </a:ln>
                <a:latin typeface="MS PGothic" panose="020B0600070205080204" pitchFamily="34" charset="-128"/>
                <a:ea typeface="MS PGothic" panose="020B0600070205080204" pitchFamily="34" charset="-128"/>
              </a:rPr>
              <a:t>：</a:t>
            </a:r>
            <a:r>
              <a:rPr lang="ja-JP" altLang="ja-JP" sz="1200" dirty="0">
                <a:ln w="127">
                  <a:noFill/>
                </a:ln>
                <a:latin typeface="MS PGothic" panose="020B0600070205080204" pitchFamily="34" charset="-128"/>
                <a:ea typeface="MS PGothic" panose="020B0600070205080204" pitchFamily="34" charset="-128"/>
              </a:rPr>
              <a:t> </a:t>
            </a:r>
            <a:r>
              <a:rPr lang="en-US" altLang="ja-JP" sz="1200" dirty="0">
                <a:ln w="127">
                  <a:noFill/>
                </a:ln>
                <a:latin typeface="MS PGothic" panose="020B0600070205080204" pitchFamily="34" charset="-128"/>
                <a:ea typeface="MS PGothic" panose="020B0600070205080204" pitchFamily="34" charset="-128"/>
              </a:rPr>
              <a:t>u3rec@obihiro.ac.jp</a:t>
            </a:r>
          </a:p>
        </p:txBody>
      </p:sp>
      <p:sp>
        <p:nvSpPr>
          <p:cNvPr id="19" name="正方形/長方形 18">
            <a:extLst>
              <a:ext uri="{FF2B5EF4-FFF2-40B4-BE49-F238E27FC236}">
                <a16:creationId xmlns:a16="http://schemas.microsoft.com/office/drawing/2014/main" xmlns="" id="{D09EC39D-F3BA-A442-8362-E4B8957DD995}"/>
              </a:ext>
            </a:extLst>
          </p:cNvPr>
          <p:cNvSpPr/>
          <p:nvPr/>
        </p:nvSpPr>
        <p:spPr>
          <a:xfrm>
            <a:off x="2677604" y="1731858"/>
            <a:ext cx="3814093" cy="738664"/>
          </a:xfrm>
          <a:prstGeom prst="rect">
            <a:avLst/>
          </a:prstGeom>
        </p:spPr>
        <p:txBody>
          <a:bodyPr wrap="square">
            <a:spAutoFit/>
          </a:bodyPr>
          <a:lstStyle/>
          <a:p>
            <a:r>
              <a:rPr lang="en-US" altLang="ja-JP" sz="1400" dirty="0">
                <a:solidFill>
                  <a:schemeClr val="bg1"/>
                </a:solidFill>
                <a:latin typeface="Hiragino Sans W4" panose="020B0400000000000000" pitchFamily="34" charset="-128"/>
                <a:ea typeface="Hiragino Sans W4" panose="020B0400000000000000" pitchFamily="34" charset="-128"/>
              </a:rPr>
              <a:t>HACCP</a:t>
            </a:r>
            <a:r>
              <a:rPr lang="ja-JP" altLang="en-US" sz="1400" dirty="0">
                <a:solidFill>
                  <a:schemeClr val="bg1"/>
                </a:solidFill>
                <a:latin typeface="Hiragino Sans W4" panose="020B0400000000000000" pitchFamily="34" charset="-128"/>
                <a:ea typeface="Hiragino Sans W4" panose="020B0400000000000000" pitchFamily="34" charset="-128"/>
              </a:rPr>
              <a:t>や食品安全管理に興味のある方などどなたでも参加可能</a:t>
            </a:r>
            <a:endParaRPr lang="en-US" altLang="ja-JP" sz="1400" dirty="0">
              <a:solidFill>
                <a:schemeClr val="bg1"/>
              </a:solidFill>
              <a:latin typeface="Hiragino Sans W4" panose="020B0400000000000000" pitchFamily="34" charset="-128"/>
              <a:ea typeface="Hiragino Sans W4" panose="020B0400000000000000" pitchFamily="34" charset="-128"/>
            </a:endParaRPr>
          </a:p>
          <a:p>
            <a:r>
              <a:rPr lang="en-US" altLang="ja-JP" sz="1400" dirty="0">
                <a:solidFill>
                  <a:schemeClr val="bg1"/>
                </a:solidFill>
                <a:latin typeface="Hiragino Sans W4" panose="020B0400000000000000" pitchFamily="34" charset="-128"/>
                <a:ea typeface="Hiragino Sans W4" panose="020B0400000000000000" pitchFamily="34" charset="-128"/>
              </a:rPr>
              <a:t>※</a:t>
            </a:r>
            <a:r>
              <a:rPr lang="ja-JP" altLang="en-US" sz="1400" dirty="0">
                <a:solidFill>
                  <a:schemeClr val="bg1"/>
                </a:solidFill>
                <a:latin typeface="Hiragino Sans W4" panose="020B0400000000000000" pitchFamily="34" charset="-128"/>
                <a:ea typeface="Hiragino Sans W4" panose="020B0400000000000000" pitchFamily="34" charset="-128"/>
              </a:rPr>
              <a:t>後日オンデマンド配信予定</a:t>
            </a:r>
          </a:p>
        </p:txBody>
      </p:sp>
      <p:sp>
        <p:nvSpPr>
          <p:cNvPr id="21" name="正方形/長方形 20">
            <a:extLst>
              <a:ext uri="{FF2B5EF4-FFF2-40B4-BE49-F238E27FC236}">
                <a16:creationId xmlns:a16="http://schemas.microsoft.com/office/drawing/2014/main" xmlns="" id="{141B0DC4-4FC3-114F-82C4-9C8F4B0DC174}"/>
              </a:ext>
            </a:extLst>
          </p:cNvPr>
          <p:cNvSpPr/>
          <p:nvPr/>
        </p:nvSpPr>
        <p:spPr>
          <a:xfrm>
            <a:off x="520359" y="3566807"/>
            <a:ext cx="301790" cy="1109407"/>
          </a:xfrm>
          <a:prstGeom prst="rect">
            <a:avLst/>
          </a:prstGeom>
          <a:solidFill>
            <a:srgbClr val="3D61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xmlns="" id="{745FF6A1-80CB-CB43-BE42-2A90701583A5}"/>
              </a:ext>
            </a:extLst>
          </p:cNvPr>
          <p:cNvSpPr/>
          <p:nvPr/>
        </p:nvSpPr>
        <p:spPr>
          <a:xfrm>
            <a:off x="520359" y="4851830"/>
            <a:ext cx="301790" cy="1477328"/>
          </a:xfrm>
          <a:prstGeom prst="rect">
            <a:avLst/>
          </a:prstGeom>
          <a:solidFill>
            <a:srgbClr val="7E00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xmlns="" id="{0AB239A9-D7C4-3E43-A761-6082E319C607}"/>
              </a:ext>
            </a:extLst>
          </p:cNvPr>
          <p:cNvSpPr/>
          <p:nvPr/>
        </p:nvSpPr>
        <p:spPr>
          <a:xfrm>
            <a:off x="520359" y="6504801"/>
            <a:ext cx="301790" cy="1477328"/>
          </a:xfrm>
          <a:prstGeom prst="rect">
            <a:avLst/>
          </a:prstGeom>
          <a:solidFill>
            <a:srgbClr val="2250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xmlns="" id="{3B7732EA-3FC3-A148-A6BE-419D950647B2}"/>
              </a:ext>
            </a:extLst>
          </p:cNvPr>
          <p:cNvSpPr txBox="1"/>
          <p:nvPr/>
        </p:nvSpPr>
        <p:spPr>
          <a:xfrm>
            <a:off x="462861" y="2642492"/>
            <a:ext cx="6005223" cy="861774"/>
          </a:xfrm>
          <a:prstGeom prst="rect">
            <a:avLst/>
          </a:prstGeom>
          <a:noFill/>
        </p:spPr>
        <p:txBody>
          <a:bodyPr wrap="square" rtlCol="0">
            <a:spAutoFit/>
          </a:bodyPr>
          <a:lstStyle/>
          <a:p>
            <a:r>
              <a:rPr lang="ja-JP" altLang="en-US" sz="1000">
                <a:latin typeface="Hiragino Sans W4" panose="020B0400000000000000" pitchFamily="34" charset="-128"/>
                <a:ea typeface="Hiragino Sans W4" panose="020B0400000000000000" pitchFamily="34" charset="-128"/>
              </a:rPr>
              <a:t>　</a:t>
            </a:r>
            <a:r>
              <a:rPr lang="ja-JP" altLang="ja-JP" sz="1000">
                <a:latin typeface="Hiragino Sans W4" panose="020B0400000000000000" pitchFamily="34" charset="-128"/>
                <a:ea typeface="Hiragino Sans W4" panose="020B0400000000000000" pitchFamily="34" charset="-128"/>
              </a:rPr>
              <a:t>近年の食の安全に対する関心の高まりと食品衛生管理の国際標準化の動きから、</a:t>
            </a:r>
            <a:r>
              <a:rPr lang="en-US" altLang="ja-JP" sz="1000" dirty="0">
                <a:latin typeface="Hiragino Sans W4" panose="020B0400000000000000" pitchFamily="34" charset="-128"/>
                <a:ea typeface="Hiragino Sans W4" panose="020B0400000000000000" pitchFamily="34" charset="-128"/>
              </a:rPr>
              <a:t>2021</a:t>
            </a:r>
            <a:r>
              <a:rPr lang="ja-JP" altLang="ja-JP" sz="1000">
                <a:latin typeface="Hiragino Sans W4" panose="020B0400000000000000" pitchFamily="34" charset="-128"/>
                <a:ea typeface="Hiragino Sans W4" panose="020B0400000000000000" pitchFamily="34" charset="-128"/>
              </a:rPr>
              <a:t>年</a:t>
            </a:r>
            <a:r>
              <a:rPr lang="en-US" altLang="ja-JP" sz="1000" dirty="0">
                <a:latin typeface="Hiragino Sans W4" panose="020B0400000000000000" pitchFamily="34" charset="-128"/>
                <a:ea typeface="Hiragino Sans W4" panose="020B0400000000000000" pitchFamily="34" charset="-128"/>
              </a:rPr>
              <a:t>5</a:t>
            </a:r>
            <a:r>
              <a:rPr lang="ja-JP" altLang="ja-JP" sz="1000">
                <a:latin typeface="Hiragino Sans W4" panose="020B0400000000000000" pitchFamily="34" charset="-128"/>
                <a:ea typeface="Hiragino Sans W4" panose="020B0400000000000000" pitchFamily="34" charset="-128"/>
              </a:rPr>
              <a:t>月末までに全ての食品等事業者に</a:t>
            </a:r>
            <a:r>
              <a:rPr lang="en-US" altLang="ja-JP" sz="1000" dirty="0">
                <a:latin typeface="Hiragino Sans W4" panose="020B0400000000000000" pitchFamily="34" charset="-128"/>
                <a:ea typeface="Hiragino Sans W4" panose="020B0400000000000000" pitchFamily="34" charset="-128"/>
              </a:rPr>
              <a:t>HACCP</a:t>
            </a:r>
            <a:r>
              <a:rPr lang="ja-JP" altLang="ja-JP" sz="1000">
                <a:latin typeface="Hiragino Sans W4" panose="020B0400000000000000" pitchFamily="34" charset="-128"/>
                <a:ea typeface="Hiragino Sans W4" panose="020B0400000000000000" pitchFamily="34" charset="-128"/>
              </a:rPr>
              <a:t>に沿った衛生管理の実施が求められます。 </a:t>
            </a:r>
            <a:r>
              <a:rPr lang="ja-JP" altLang="en-US" sz="1000">
                <a:latin typeface="Hiragino Sans W4" panose="020B0400000000000000" pitchFamily="34" charset="-128"/>
                <a:ea typeface="Hiragino Sans W4" panose="020B0400000000000000" pitchFamily="34" charset="-128"/>
              </a:rPr>
              <a:t>本セミナーでは、食品製造・加工に関わる方を対象に</a:t>
            </a:r>
            <a:r>
              <a:rPr lang="ja-JP" altLang="ja-JP" sz="1000">
                <a:latin typeface="Hiragino Sans W4" panose="020B0400000000000000" pitchFamily="34" charset="-128"/>
                <a:ea typeface="Hiragino Sans W4" panose="020B0400000000000000" pitchFamily="34" charset="-128"/>
              </a:rPr>
              <a:t>、食の安全を守る</a:t>
            </a:r>
            <a:r>
              <a:rPr lang="en-US" altLang="ja-JP" sz="1000" dirty="0">
                <a:latin typeface="Hiragino Sans W4" panose="020B0400000000000000" pitchFamily="34" charset="-128"/>
                <a:ea typeface="Hiragino Sans W4" panose="020B0400000000000000" pitchFamily="34" charset="-128"/>
              </a:rPr>
              <a:t>HACCP</a:t>
            </a:r>
            <a:r>
              <a:rPr lang="ja-JP" altLang="ja-JP" sz="1000">
                <a:latin typeface="Hiragino Sans W4" panose="020B0400000000000000" pitchFamily="34" charset="-128"/>
                <a:ea typeface="Hiragino Sans W4" panose="020B0400000000000000" pitchFamily="34" charset="-128"/>
              </a:rPr>
              <a:t>の基礎や食品製造現場での</a:t>
            </a:r>
            <a:r>
              <a:rPr lang="en-US" altLang="ja-JP" sz="1000" dirty="0">
                <a:latin typeface="Hiragino Sans W4" panose="020B0400000000000000" pitchFamily="34" charset="-128"/>
                <a:ea typeface="Hiragino Sans W4" panose="020B0400000000000000" pitchFamily="34" charset="-128"/>
              </a:rPr>
              <a:t>ISO</a:t>
            </a:r>
            <a:r>
              <a:rPr lang="ja-JP" altLang="ja-JP" sz="1000">
                <a:latin typeface="Hiragino Sans W4" panose="020B0400000000000000" pitchFamily="34" charset="-128"/>
                <a:ea typeface="Hiragino Sans W4" panose="020B0400000000000000" pitchFamily="34" charset="-128"/>
              </a:rPr>
              <a:t>の導入事例、企業の社会的責任としての食の安全や地域社会への取り組み、事業継続マネジメントの最新動向の紹介をします。 </a:t>
            </a:r>
            <a:endParaRPr kumimoji="1" lang="ja-JP" altLang="en-US" sz="1000">
              <a:latin typeface="Hiragino Sans W4" panose="020B0400000000000000" pitchFamily="34" charset="-128"/>
              <a:ea typeface="Hiragino Sans W4" panose="020B0400000000000000" pitchFamily="34" charset="-128"/>
            </a:endParaRPr>
          </a:p>
        </p:txBody>
      </p:sp>
      <p:pic>
        <p:nvPicPr>
          <p:cNvPr id="1026" name="Picture 2" descr="https://qr.quel.jp/tmp/d778a6129b7fa8c9a1ca3566955bd546002976e8.png">
            <a:extLst>
              <a:ext uri="{FF2B5EF4-FFF2-40B4-BE49-F238E27FC236}">
                <a16:creationId xmlns:a16="http://schemas.microsoft.com/office/drawing/2014/main" xmlns="" id="{009E6FEC-D729-48C0-B5C7-B7D53D4B849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7374" y="7468204"/>
            <a:ext cx="1980633" cy="19806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3769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xmlns="" id="{543D512A-4085-4DE7-8DA3-22E0807DB4EB}"/>
              </a:ext>
            </a:extLst>
          </p:cNvPr>
          <p:cNvPicPr>
            <a:picLocks noChangeAspect="1"/>
          </p:cNvPicPr>
          <p:nvPr/>
        </p:nvPicPr>
        <p:blipFill rotWithShape="1">
          <a:blip r:embed="rId2"/>
          <a:srcRect l="33851" t="14035" r="33807" b="5955"/>
          <a:stretch/>
        </p:blipFill>
        <p:spPr>
          <a:xfrm>
            <a:off x="284344" y="576943"/>
            <a:ext cx="6573655" cy="9147803"/>
          </a:xfrm>
          <a:prstGeom prst="rect">
            <a:avLst/>
          </a:prstGeom>
        </p:spPr>
      </p:pic>
      <p:pic>
        <p:nvPicPr>
          <p:cNvPr id="3" name="Picture 2" descr="https://qr.quel.jp/tmp/d778a6129b7fa8c9a1ca3566955bd546002976e8.png">
            <a:extLst>
              <a:ext uri="{FF2B5EF4-FFF2-40B4-BE49-F238E27FC236}">
                <a16:creationId xmlns:a16="http://schemas.microsoft.com/office/drawing/2014/main" xmlns="" id="{009E6FEC-D729-48C0-B5C7-B7D53D4B84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8675" y="1946611"/>
            <a:ext cx="720425" cy="720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130609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7384</TotalTime>
  <Words>72</Words>
  <Application>Microsoft Office PowerPoint</Application>
  <PresentationFormat>A4 210 x 297 mm</PresentationFormat>
  <Paragraphs>31</Paragraphs>
  <Slides>2</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2</vt:i4>
      </vt:variant>
    </vt:vector>
  </HeadingPairs>
  <TitlesOfParts>
    <vt:vector size="13" baseType="lpstr">
      <vt:lpstr>Hiragino Kaku Gothic Std W8</vt:lpstr>
      <vt:lpstr>Hiragino Sans W4</vt:lpstr>
      <vt:lpstr>Hiragino Sans W7</vt:lpstr>
      <vt:lpstr>MS PGothic</vt:lpstr>
      <vt:lpstr>Times New Roman (本文のフォント - コンプレ</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User</dc:creator>
  <cp:lastModifiedBy>ujike</cp:lastModifiedBy>
  <cp:revision>58</cp:revision>
  <cp:lastPrinted>2020-12-09T00:37:21Z</cp:lastPrinted>
  <dcterms:created xsi:type="dcterms:W3CDTF">2020-11-06T07:16:46Z</dcterms:created>
  <dcterms:modified xsi:type="dcterms:W3CDTF">2020-12-24T06:26:46Z</dcterms:modified>
</cp:coreProperties>
</file>