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B1893F-2A12-3795-56D9-FCD95F35CAE0}" v="11" dt="2023-07-04T09:02:50.1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6" autoAdjust="0"/>
    <p:restoredTop sz="94660"/>
  </p:normalViewPr>
  <p:slideViewPr>
    <p:cSldViewPr snapToGrid="0">
      <p:cViewPr varScale="1">
        <p:scale>
          <a:sx n="96" d="100"/>
          <a:sy n="96" d="100"/>
        </p:scale>
        <p:origin x="14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（帯広/地域貢献）坂本　さや香" userId="S::sayaka-6086@obihiro.ac.jp::ccbdf87a-a506-4376-afe3-70121353f796" providerId="AD" clId="Web-{14B1893F-2A12-3795-56D9-FCD95F35CAE0}"/>
    <pc:docChg chg="modSld">
      <pc:chgData name="（帯広/地域貢献）坂本　さや香" userId="S::sayaka-6086@obihiro.ac.jp::ccbdf87a-a506-4376-afe3-70121353f796" providerId="AD" clId="Web-{14B1893F-2A12-3795-56D9-FCD95F35CAE0}" dt="2023-07-04T09:02:50.173" v="3" actId="20577"/>
      <pc:docMkLst>
        <pc:docMk/>
      </pc:docMkLst>
      <pc:sldChg chg="modSp">
        <pc:chgData name="（帯広/地域貢献）坂本　さや香" userId="S::sayaka-6086@obihiro.ac.jp::ccbdf87a-a506-4376-afe3-70121353f796" providerId="AD" clId="Web-{14B1893F-2A12-3795-56D9-FCD95F35CAE0}" dt="2023-07-04T09:02:35.625" v="0" actId="20577"/>
        <pc:sldMkLst>
          <pc:docMk/>
          <pc:sldMk cId="2836380886" sldId="257"/>
        </pc:sldMkLst>
        <pc:spChg chg="mod">
          <ac:chgData name="（帯広/地域貢献）坂本　さや香" userId="S::sayaka-6086@obihiro.ac.jp::ccbdf87a-a506-4376-afe3-70121353f796" providerId="AD" clId="Web-{14B1893F-2A12-3795-56D9-FCD95F35CAE0}" dt="2023-07-04T09:02:35.625" v="0" actId="20577"/>
          <ac:spMkLst>
            <pc:docMk/>
            <pc:sldMk cId="2836380886" sldId="257"/>
            <ac:spMk id="5" creationId="{00000000-0000-0000-0000-000000000000}"/>
          </ac:spMkLst>
        </pc:spChg>
      </pc:sldChg>
      <pc:sldChg chg="modSp">
        <pc:chgData name="（帯広/地域貢献）坂本　さや香" userId="S::sayaka-6086@obihiro.ac.jp::ccbdf87a-a506-4376-afe3-70121353f796" providerId="AD" clId="Web-{14B1893F-2A12-3795-56D9-FCD95F35CAE0}" dt="2023-07-04T09:02:42.438" v="1" actId="20577"/>
        <pc:sldMkLst>
          <pc:docMk/>
          <pc:sldMk cId="2396782401" sldId="258"/>
        </pc:sldMkLst>
        <pc:spChg chg="mod">
          <ac:chgData name="（帯広/地域貢献）坂本　さや香" userId="S::sayaka-6086@obihiro.ac.jp::ccbdf87a-a506-4376-afe3-70121353f796" providerId="AD" clId="Web-{14B1893F-2A12-3795-56D9-FCD95F35CAE0}" dt="2023-07-04T09:02:42.438" v="1" actId="20577"/>
          <ac:spMkLst>
            <pc:docMk/>
            <pc:sldMk cId="2396782401" sldId="258"/>
            <ac:spMk id="15" creationId="{8AC2F143-CEA6-4023-A82A-BB649F388798}"/>
          </ac:spMkLst>
        </pc:spChg>
      </pc:sldChg>
      <pc:sldChg chg="modSp">
        <pc:chgData name="（帯広/地域貢献）坂本　さや香" userId="S::sayaka-6086@obihiro.ac.jp::ccbdf87a-a506-4376-afe3-70121353f796" providerId="AD" clId="Web-{14B1893F-2A12-3795-56D9-FCD95F35CAE0}" dt="2023-07-04T09:02:46.016" v="2" actId="20577"/>
        <pc:sldMkLst>
          <pc:docMk/>
          <pc:sldMk cId="691131082" sldId="259"/>
        </pc:sldMkLst>
        <pc:spChg chg="mod">
          <ac:chgData name="（帯広/地域貢献）坂本　さや香" userId="S::sayaka-6086@obihiro.ac.jp::ccbdf87a-a506-4376-afe3-70121353f796" providerId="AD" clId="Web-{14B1893F-2A12-3795-56D9-FCD95F35CAE0}" dt="2023-07-04T09:02:46.016" v="2" actId="20577"/>
          <ac:spMkLst>
            <pc:docMk/>
            <pc:sldMk cId="691131082" sldId="259"/>
            <ac:spMk id="5" creationId="{00000000-0000-0000-0000-000000000000}"/>
          </ac:spMkLst>
        </pc:spChg>
      </pc:sldChg>
      <pc:sldChg chg="modSp">
        <pc:chgData name="（帯広/地域貢献）坂本　さや香" userId="S::sayaka-6086@obihiro.ac.jp::ccbdf87a-a506-4376-afe3-70121353f796" providerId="AD" clId="Web-{14B1893F-2A12-3795-56D9-FCD95F35CAE0}" dt="2023-07-04T09:02:50.173" v="3" actId="20577"/>
        <pc:sldMkLst>
          <pc:docMk/>
          <pc:sldMk cId="3480991228" sldId="260"/>
        </pc:sldMkLst>
        <pc:spChg chg="mod">
          <ac:chgData name="（帯広/地域貢献）坂本　さや香" userId="S::sayaka-6086@obihiro.ac.jp::ccbdf87a-a506-4376-afe3-70121353f796" providerId="AD" clId="Web-{14B1893F-2A12-3795-56D9-FCD95F35CAE0}" dt="2023-07-04T09:02:50.173" v="3" actId="20577"/>
          <ac:spMkLst>
            <pc:docMk/>
            <pc:sldMk cId="3480991228" sldId="260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3BD2-1C40-40BD-BE9B-F4C5736DEA03}" type="datetimeFigureOut">
              <a:rPr kumimoji="1" lang="ja-JP" altLang="en-US" smtClean="0"/>
              <a:t>2023/7/11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E803-55ED-4E26-991C-72FA915756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37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3BD2-1C40-40BD-BE9B-F4C5736DEA03}" type="datetimeFigureOut">
              <a:rPr kumimoji="1" lang="ja-JP" altLang="en-US" smtClean="0"/>
              <a:t>2023/7/11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E803-55ED-4E26-991C-72FA915756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244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3BD2-1C40-40BD-BE9B-F4C5736DEA03}" type="datetimeFigureOut">
              <a:rPr kumimoji="1" lang="ja-JP" altLang="en-US" smtClean="0"/>
              <a:t>2023/7/11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E803-55ED-4E26-991C-72FA915756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2651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3BD2-1C40-40BD-BE9B-F4C5736DEA03}" type="datetimeFigureOut">
              <a:rPr kumimoji="1" lang="ja-JP" altLang="en-US" smtClean="0"/>
              <a:t>2023/7/11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E803-55ED-4E26-991C-72FA915756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552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3BD2-1C40-40BD-BE9B-F4C5736DEA03}" type="datetimeFigureOut">
              <a:rPr kumimoji="1" lang="ja-JP" altLang="en-US" smtClean="0"/>
              <a:t>2023/7/11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E803-55ED-4E26-991C-72FA915756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4372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3BD2-1C40-40BD-BE9B-F4C5736DEA03}" type="datetimeFigureOut">
              <a:rPr kumimoji="1" lang="ja-JP" altLang="en-US" smtClean="0"/>
              <a:t>2023/7/11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E803-55ED-4E26-991C-72FA915756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8419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3BD2-1C40-40BD-BE9B-F4C5736DEA03}" type="datetimeFigureOut">
              <a:rPr kumimoji="1" lang="ja-JP" altLang="en-US" smtClean="0"/>
              <a:t>2023/7/11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E803-55ED-4E26-991C-72FA915756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908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3BD2-1C40-40BD-BE9B-F4C5736DEA03}" type="datetimeFigureOut">
              <a:rPr kumimoji="1" lang="ja-JP" altLang="en-US" smtClean="0"/>
              <a:t>2023/7/11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E803-55ED-4E26-991C-72FA915756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211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3BD2-1C40-40BD-BE9B-F4C5736DEA03}" type="datetimeFigureOut">
              <a:rPr kumimoji="1" lang="ja-JP" altLang="en-US" smtClean="0"/>
              <a:t>2023/7/11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E803-55ED-4E26-991C-72FA915756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335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3BD2-1C40-40BD-BE9B-F4C5736DEA03}" type="datetimeFigureOut">
              <a:rPr kumimoji="1" lang="ja-JP" altLang="en-US" smtClean="0"/>
              <a:t>2023/7/11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E803-55ED-4E26-991C-72FA915756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9329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3BD2-1C40-40BD-BE9B-F4C5736DEA03}" type="datetimeFigureOut">
              <a:rPr kumimoji="1" lang="ja-JP" altLang="en-US" smtClean="0"/>
              <a:t>2023/7/11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E803-55ED-4E26-991C-72FA915756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4849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A3BD2-1C40-40BD-BE9B-F4C5736DEA03}" type="datetimeFigureOut">
              <a:rPr kumimoji="1" lang="ja-JP" altLang="en-US" smtClean="0"/>
              <a:t>2023/7/11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7E803-55ED-4E26-991C-72FA915756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001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-27550"/>
            <a:ext cx="9219802" cy="677108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ja-JP" altLang="en-US" sz="1300" dirty="0">
                <a:latin typeface="HG丸ｺﾞｼｯｸM-PRO"/>
                <a:ea typeface="HG丸ｺﾞｼｯｸM-PRO"/>
                <a:cs typeface="Ebrima"/>
              </a:rPr>
              <a:t>令和５年度農畜産プロフェッショナル経営人材育成プログラム</a:t>
            </a:r>
            <a:endParaRPr lang="en-US" altLang="ja-JP" sz="1300" dirty="0">
              <a:latin typeface="HG丸ｺﾞｼｯｸM-PRO"/>
              <a:ea typeface="HG丸ｺﾞｼｯｸM-PRO"/>
              <a:cs typeface="Ebrima"/>
            </a:endParaRPr>
          </a:p>
          <a:p>
            <a:r>
              <a:rPr lang="ja-JP" altLang="en-US" sz="2400" dirty="0">
                <a:latin typeface="HG丸ｺﾞｼｯｸM-PRO"/>
                <a:ea typeface="HG丸ｺﾞｼｯｸM-PRO"/>
                <a:cs typeface="Ebrima"/>
              </a:rPr>
              <a:t>①農業経営に関する企画書（農業経営者）　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297307" y="714504"/>
            <a:ext cx="57800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農場・農業法人名：　　　　　　　　　　　　　　　氏名：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85492" y="1070649"/>
            <a:ext cx="63781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Ebrima" panose="02000000000000000000" pitchFamily="2" charset="0"/>
              </a:rPr>
              <a:t>１．農業経営のあるべき姿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108222" y="3723506"/>
            <a:ext cx="63781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Ebrima" panose="02000000000000000000" pitchFamily="2" charset="0"/>
              </a:rPr>
              <a:t>３．現状とのギャップを埋めるために必要となること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108222" y="2317151"/>
            <a:ext cx="63781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Ebrima" panose="02000000000000000000" pitchFamily="2" charset="0"/>
              </a:rPr>
              <a:t>２．農業経営の現状</a:t>
            </a:r>
          </a:p>
        </p:txBody>
      </p:sp>
      <p:sp>
        <p:nvSpPr>
          <p:cNvPr id="17" name="object 19"/>
          <p:cNvSpPr txBox="1"/>
          <p:nvPr/>
        </p:nvSpPr>
        <p:spPr>
          <a:xfrm>
            <a:off x="0" y="580433"/>
            <a:ext cx="9144000" cy="720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 vert="horz" wrap="square" lIns="252000" tIns="144000" rIns="252000" bIns="36000" rtlCol="0">
            <a:spAutoFit/>
          </a:bodyPr>
          <a:lstStyle/>
          <a:p>
            <a:pPr marL="9525" algn="ctr" defTabSz="457186"/>
            <a:endParaRPr sz="2800" dirty="0">
              <a:solidFill>
                <a:prstClr val="white"/>
              </a:solidFill>
              <a:latin typeface="メイリオ"/>
              <a:cs typeface="メイリオ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839487" y="897503"/>
            <a:ext cx="6237838" cy="3000821"/>
          </a:xfrm>
          <a:prstGeom prst="rect">
            <a:avLst/>
          </a:prstGeom>
          <a:noFill/>
          <a:ln w="28575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＜作成要領＞ </a:t>
            </a:r>
            <a:r>
              <a:rPr lang="en-US" altLang="ja-JP" sz="105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05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このテキストボックスは提出時に消去してください</a:t>
            </a:r>
            <a:endParaRPr lang="en-US" altLang="ja-JP" sz="1050" b="1" u="sng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１）課題</a:t>
            </a:r>
          </a:p>
          <a:p>
            <a:r>
              <a:rPr lang="ja-JP" altLang="en-US" sz="105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自身の将来像と、それを実現するための課題や問題点、それに対して自身が必要と考える改善策や取組の提案について、「１．農業経営のあるべき姿」「２．農業経営の現状」「３．現状とのギャップを埋めるために必要となること」「 ４．農業経営における問題点や課題、それに対する改善案」の４つの観点からご自身の立場を踏まえ検討してください。農業経営が将来どのようにあるべきか，それに対して自らの職務としてどのような役割が果たせるのか，それを達成するために自分に必要な学び（知識・スキル等）は何かという視点からの記述をお願いします。</a:t>
            </a:r>
          </a:p>
          <a:p>
            <a:r>
              <a:rPr lang="ja-JP" altLang="en-US" sz="105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２）作成要領</a:t>
            </a:r>
          </a:p>
          <a:p>
            <a:r>
              <a:rPr lang="ja-JP" altLang="en-US" sz="105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・作成にあたっては、この</a:t>
            </a:r>
            <a:r>
              <a:rPr lang="ja-JP" altLang="en-US" sz="105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スライドひな形１ページに収めてください。分量は厳守願います</a:t>
            </a:r>
            <a:r>
              <a:rPr lang="ja-JP" altLang="en-US" sz="105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</a:p>
          <a:p>
            <a:r>
              <a:rPr lang="ja-JP" altLang="en-US" sz="105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・４つの観点がわかるように記載されていれば，デザインやレイアウトは自由に設定可能です。</a:t>
            </a:r>
            <a:endParaRPr lang="en-US" altLang="ja-JP" sz="1050" dirty="0">
              <a:solidFill>
                <a:srgbClr val="0000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・提出いただいたスライドは、</a:t>
            </a:r>
            <a:r>
              <a:rPr lang="ja-JP" altLang="en-US" sz="105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受講者選考に使用するのと同時に，プレゼンテーション演習の第</a:t>
            </a:r>
            <a:r>
              <a:rPr lang="en-US" altLang="ja-JP" sz="105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05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回の報告資料といたします</a:t>
            </a:r>
            <a:r>
              <a:rPr lang="ja-JP" altLang="en-US" sz="105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ので、お含みおきください。</a:t>
            </a:r>
          </a:p>
          <a:p>
            <a:r>
              <a:rPr lang="ja-JP" altLang="en-US" sz="105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３）期限と提出方法</a:t>
            </a:r>
          </a:p>
          <a:p>
            <a:r>
              <a:rPr lang="ja-JP" altLang="en-US" sz="105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令和５年</a:t>
            </a:r>
            <a:r>
              <a:rPr lang="en-US" altLang="ja-JP" sz="105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</a:t>
            </a:r>
            <a:r>
              <a:rPr lang="ja-JP" altLang="en-US" sz="105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05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105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日（金）まで</a:t>
            </a:r>
            <a:r>
              <a:rPr lang="ja-JP" altLang="en-US" sz="105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に、パワーポイントのデータを電子メールに添付のうえ、帯広畜産大学教務課社会人教育係（</a:t>
            </a:r>
            <a:r>
              <a:rPr lang="en-US" altLang="ja-JP" sz="105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rec_kyoumu@obihiro.ac.jp</a:t>
            </a:r>
            <a:r>
              <a:rPr lang="ja-JP" altLang="en-US" sz="105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）宛に送付してください。</a:t>
            </a:r>
            <a:r>
              <a:rPr lang="ja-JP" altLang="en-US" sz="105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データは、</a:t>
            </a:r>
            <a:r>
              <a:rPr lang="en-US" altLang="ja-JP" sz="105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pdf</a:t>
            </a:r>
            <a:r>
              <a:rPr lang="ja-JP" altLang="en-US" sz="105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等に変更せず、パワーポイントのまま提出してください</a:t>
            </a:r>
            <a:r>
              <a:rPr lang="ja-JP" altLang="en-US" sz="105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r>
              <a:rPr lang="ja-JP" altLang="en-US" sz="105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ファイル名は「農場・農業法人名　氏名」としてください。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08222" y="5265971"/>
            <a:ext cx="76392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Ebrima" panose="02000000000000000000" pitchFamily="2" charset="0"/>
              </a:rPr>
              <a:t>４．農業経営における問題点や課題、それに対する改善案</a:t>
            </a:r>
          </a:p>
        </p:txBody>
      </p:sp>
      <p:cxnSp>
        <p:nvCxnSpPr>
          <p:cNvPr id="6" name="直線コネクタ 5"/>
          <p:cNvCxnSpPr/>
          <p:nvPr/>
        </p:nvCxnSpPr>
        <p:spPr>
          <a:xfrm>
            <a:off x="85492" y="5120639"/>
            <a:ext cx="890277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2048795-B603-4910-AC12-D5031AFD9120}"/>
              </a:ext>
            </a:extLst>
          </p:cNvPr>
          <p:cNvSpPr/>
          <p:nvPr/>
        </p:nvSpPr>
        <p:spPr>
          <a:xfrm>
            <a:off x="8188779" y="204107"/>
            <a:ext cx="747032" cy="2572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様式３</a:t>
            </a:r>
          </a:p>
        </p:txBody>
      </p:sp>
    </p:spTree>
    <p:extLst>
      <p:ext uri="{BB962C8B-B14F-4D97-AF65-F5344CB8AC3E}">
        <p14:creationId xmlns:p14="http://schemas.microsoft.com/office/powerpoint/2010/main" val="2836380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97307" y="714504"/>
            <a:ext cx="57800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所属機関名：　　　　　　　　　　　　　　　氏名：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85492" y="1070649"/>
            <a:ext cx="63781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Ebrima" panose="02000000000000000000" pitchFamily="2" charset="0"/>
              </a:rPr>
              <a:t>１．農業経営のあるべき姿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108222" y="3723506"/>
            <a:ext cx="63781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Ebrima" panose="02000000000000000000" pitchFamily="2" charset="0"/>
              </a:rPr>
              <a:t>３．現状とのギャップを埋めるために必要となること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108222" y="2317151"/>
            <a:ext cx="63781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Ebrima" panose="02000000000000000000" pitchFamily="2" charset="0"/>
              </a:rPr>
              <a:t>２．農業経営の現状に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Ebrima" panose="02000000000000000000" pitchFamily="2" charset="0"/>
            </a:endParaRP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Ebrima" panose="02000000000000000000" pitchFamily="2" charset="0"/>
              </a:rPr>
              <a:t>　　対する認識</a:t>
            </a:r>
          </a:p>
        </p:txBody>
      </p:sp>
      <p:sp>
        <p:nvSpPr>
          <p:cNvPr id="17" name="object 19"/>
          <p:cNvSpPr txBox="1"/>
          <p:nvPr/>
        </p:nvSpPr>
        <p:spPr>
          <a:xfrm>
            <a:off x="0" y="606736"/>
            <a:ext cx="9144000" cy="720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 vert="horz" wrap="square" lIns="252000" tIns="144000" rIns="252000" bIns="36000" rtlCol="0">
            <a:spAutoFit/>
          </a:bodyPr>
          <a:lstStyle/>
          <a:p>
            <a:pPr marL="9525" algn="ctr" defTabSz="457186"/>
            <a:endParaRPr sz="2800" dirty="0">
              <a:solidFill>
                <a:prstClr val="white"/>
              </a:solidFill>
              <a:latin typeface="メイリオ"/>
              <a:cs typeface="メイリオ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08222" y="5265971"/>
            <a:ext cx="76392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Ebrima" panose="02000000000000000000" pitchFamily="2" charset="0"/>
              </a:rPr>
              <a:t>４．農業経営における営農指導・普及の問題点や課題、それに対する改善案</a:t>
            </a:r>
          </a:p>
        </p:txBody>
      </p:sp>
      <p:cxnSp>
        <p:nvCxnSpPr>
          <p:cNvPr id="6" name="直線コネクタ 5"/>
          <p:cNvCxnSpPr/>
          <p:nvPr/>
        </p:nvCxnSpPr>
        <p:spPr>
          <a:xfrm>
            <a:off x="85492" y="5120639"/>
            <a:ext cx="890277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E63A9FE-C82B-48AA-A129-A0700BD01A1F}"/>
              </a:ext>
            </a:extLst>
          </p:cNvPr>
          <p:cNvSpPr txBox="1"/>
          <p:nvPr/>
        </p:nvSpPr>
        <p:spPr>
          <a:xfrm>
            <a:off x="2839487" y="891962"/>
            <a:ext cx="6237838" cy="3000821"/>
          </a:xfrm>
          <a:prstGeom prst="rect">
            <a:avLst/>
          </a:prstGeom>
          <a:noFill/>
          <a:ln w="28575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＜作成要領＞ </a:t>
            </a:r>
            <a:r>
              <a:rPr lang="en-US" altLang="ja-JP" sz="105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05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このテキストボックスは提出時に消去してください</a:t>
            </a:r>
            <a:endParaRPr lang="en-US" altLang="ja-JP" sz="1050" b="1" u="sng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１）課題</a:t>
            </a:r>
          </a:p>
          <a:p>
            <a:r>
              <a:rPr lang="ja-JP" altLang="en-US" sz="105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自身の将来像と、それを実現するための課題や問題点、それに対して自身が必要と考える改善策や取組の提案について、「１．農業経営のあるべき姿」「２．農業経営の現状に対する認識」「３．現状とのギャップを埋めるために必要となること」「 ４．農業経営における営農指導・普及の問題点や課題、それに対する改善案」の４つの観点からご自身の立場を踏まえ検討してください。農業経営が将来どのようにあるべきか，それに対して自らの職務としてどのような役割が果たせるのか，それを達成するために自分に必要な学び（知識・スキル等）は何かという視点からの記述をお願いします。</a:t>
            </a:r>
          </a:p>
          <a:p>
            <a:r>
              <a:rPr lang="ja-JP" altLang="en-US" sz="105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２）作成要領</a:t>
            </a:r>
          </a:p>
          <a:p>
            <a:r>
              <a:rPr lang="ja-JP" altLang="en-US" sz="105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・作成にあたっては、この</a:t>
            </a:r>
            <a:r>
              <a:rPr lang="ja-JP" altLang="en-US" sz="105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スライドひな形１ページに収めてください。分量は厳守願います</a:t>
            </a:r>
            <a:r>
              <a:rPr lang="ja-JP" altLang="en-US" sz="105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</a:p>
          <a:p>
            <a:r>
              <a:rPr lang="ja-JP" altLang="en-US" sz="105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・４つの観点がわかるように記載されていれば，デザインやレイアウトは自由に設定可能です。</a:t>
            </a:r>
            <a:endParaRPr lang="en-US" altLang="ja-JP" sz="1050" dirty="0">
              <a:solidFill>
                <a:srgbClr val="0000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・提出いただいたスライドは、</a:t>
            </a:r>
            <a:r>
              <a:rPr lang="ja-JP" altLang="en-US" sz="105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受講者選考に使用するのと同時に，プレゼンテーション演習の第</a:t>
            </a:r>
            <a:r>
              <a:rPr lang="en-US" altLang="ja-JP" sz="105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05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回の報告資料といたします</a:t>
            </a:r>
            <a:r>
              <a:rPr lang="ja-JP" altLang="en-US" sz="105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ので、お含みおきください。</a:t>
            </a:r>
          </a:p>
          <a:p>
            <a:r>
              <a:rPr lang="ja-JP" altLang="en-US" sz="105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３）期限と提出方法</a:t>
            </a:r>
          </a:p>
          <a:p>
            <a:r>
              <a:rPr lang="ja-JP" altLang="en-US" sz="105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令和５年</a:t>
            </a:r>
            <a:r>
              <a:rPr lang="en-US" altLang="ja-JP" sz="105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</a:t>
            </a:r>
            <a:r>
              <a:rPr lang="ja-JP" altLang="en-US" sz="105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05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105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日（金）まで</a:t>
            </a:r>
            <a:r>
              <a:rPr lang="ja-JP" altLang="en-US" sz="105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に、パワーポイントのデータを電子メールに添付のうえ、帯広畜産大学教務課社会人教育係（</a:t>
            </a:r>
            <a:r>
              <a:rPr lang="en-US" altLang="ja-JP" sz="105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050" dirty="0" err="1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rec_kyoumu</a:t>
            </a:r>
            <a:r>
              <a:rPr lang="en-US" altLang="ja-JP" sz="105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@obihiro.ac.jp</a:t>
            </a:r>
            <a:r>
              <a:rPr lang="ja-JP" altLang="en-US" sz="105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）宛に送付してください。</a:t>
            </a:r>
            <a:r>
              <a:rPr lang="ja-JP" altLang="en-US" sz="105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データは、</a:t>
            </a:r>
            <a:r>
              <a:rPr lang="en-US" altLang="ja-JP" sz="105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pdf</a:t>
            </a:r>
            <a:r>
              <a:rPr lang="ja-JP" altLang="en-US" sz="105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等に変更せず、パワーポイントのまま提出してください</a:t>
            </a:r>
            <a:r>
              <a:rPr lang="ja-JP" altLang="en-US" sz="105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r>
              <a:rPr lang="ja-JP" altLang="en-US" sz="105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ファイル名は「所属機関名　氏名」としてください。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8AC2F143-CEA6-4023-A82A-BB649F388798}"/>
              </a:ext>
            </a:extLst>
          </p:cNvPr>
          <p:cNvSpPr/>
          <p:nvPr/>
        </p:nvSpPr>
        <p:spPr>
          <a:xfrm>
            <a:off x="0" y="-27550"/>
            <a:ext cx="9219802" cy="6617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ja-JP" altLang="en-US" sz="1300" dirty="0">
                <a:latin typeface="HG丸ｺﾞｼｯｸM-PRO"/>
                <a:ea typeface="HG丸ｺﾞｼｯｸM-PRO"/>
                <a:cs typeface="Ebrima"/>
              </a:rPr>
              <a:t>令和５年度農畜産プロフェッショナル経営人材育成プログラム</a:t>
            </a:r>
            <a:endParaRPr lang="en-US" altLang="ja-JP" sz="1300" dirty="0">
              <a:latin typeface="HG丸ｺﾞｼｯｸM-PRO"/>
              <a:ea typeface="HG丸ｺﾞｼｯｸM-PRO"/>
              <a:cs typeface="Ebrima"/>
            </a:endParaRPr>
          </a:p>
          <a:p>
            <a:r>
              <a:rPr lang="ja-JP" altLang="en-US" sz="2400" dirty="0">
                <a:latin typeface="HG丸ｺﾞｼｯｸM-PRO"/>
                <a:ea typeface="HG丸ｺﾞｼｯｸM-PRO"/>
                <a:cs typeface="Ebrima"/>
              </a:rPr>
              <a:t>②農業経営に関する企画書（営農指導・普及職員）　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B6E29DED-628D-4237-95F8-F7030A3B812C}"/>
              </a:ext>
            </a:extLst>
          </p:cNvPr>
          <p:cNvSpPr/>
          <p:nvPr/>
        </p:nvSpPr>
        <p:spPr>
          <a:xfrm>
            <a:off x="8188779" y="204107"/>
            <a:ext cx="747032" cy="2572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様式３</a:t>
            </a:r>
          </a:p>
        </p:txBody>
      </p:sp>
    </p:spTree>
    <p:extLst>
      <p:ext uri="{BB962C8B-B14F-4D97-AF65-F5344CB8AC3E}">
        <p14:creationId xmlns:p14="http://schemas.microsoft.com/office/powerpoint/2010/main" val="2396782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-20406"/>
            <a:ext cx="9219802" cy="6617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ja-JP" altLang="en-US" sz="1300" dirty="0">
                <a:latin typeface="HG丸ｺﾞｼｯｸM-PRO"/>
                <a:ea typeface="HG丸ｺﾞｼｯｸM-PRO"/>
                <a:cs typeface="Ebrima"/>
              </a:rPr>
              <a:t>令和５年度農畜産プロフェッショナル経営人材育成プログラム</a:t>
            </a:r>
            <a:endParaRPr lang="en-US" altLang="ja-JP" sz="1300" dirty="0">
              <a:latin typeface="HG丸ｺﾞｼｯｸM-PRO"/>
              <a:ea typeface="HG丸ｺﾞｼｯｸM-PRO"/>
              <a:cs typeface="Ebrima"/>
            </a:endParaRPr>
          </a:p>
          <a:p>
            <a:r>
              <a:rPr lang="ja-JP" altLang="en-US" sz="2400" dirty="0">
                <a:latin typeface="HG丸ｺﾞｼｯｸM-PRO"/>
                <a:ea typeface="HG丸ｺﾞｼｯｸM-PRO"/>
                <a:cs typeface="Ebrima"/>
              </a:rPr>
              <a:t>③農業経営に関する企画書</a:t>
            </a: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Ebrima" panose="02000000000000000000" pitchFamily="2" charset="0"/>
              </a:rPr>
              <a:t>（金融機関職員）　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297307" y="714504"/>
            <a:ext cx="57800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金融機関名：　　　　　　　　　　　　　　　氏名：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85492" y="1070649"/>
            <a:ext cx="63781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Ebrima" panose="02000000000000000000" pitchFamily="2" charset="0"/>
              </a:rPr>
              <a:t>１．農業経営のあるべき姿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108222" y="3723506"/>
            <a:ext cx="63781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Ebrima" panose="02000000000000000000" pitchFamily="2" charset="0"/>
              </a:rPr>
              <a:t>３．現状とのギャップを埋めるために必要となること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108222" y="2317151"/>
            <a:ext cx="63781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Ebrima" panose="02000000000000000000" pitchFamily="2" charset="0"/>
              </a:rPr>
              <a:t>２．農業経営の現状に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Ebrima" panose="02000000000000000000" pitchFamily="2" charset="0"/>
            </a:endParaRP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Ebrima" panose="02000000000000000000" pitchFamily="2" charset="0"/>
              </a:rPr>
              <a:t>　　対する認識</a:t>
            </a:r>
          </a:p>
        </p:txBody>
      </p:sp>
      <p:sp>
        <p:nvSpPr>
          <p:cNvPr id="17" name="object 19"/>
          <p:cNvSpPr txBox="1"/>
          <p:nvPr/>
        </p:nvSpPr>
        <p:spPr>
          <a:xfrm>
            <a:off x="0" y="606736"/>
            <a:ext cx="9144000" cy="720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 vert="horz" wrap="square" lIns="252000" tIns="144000" rIns="252000" bIns="36000" rtlCol="0">
            <a:spAutoFit/>
          </a:bodyPr>
          <a:lstStyle/>
          <a:p>
            <a:pPr marL="9525" algn="ctr" defTabSz="457186"/>
            <a:endParaRPr sz="2800" dirty="0">
              <a:solidFill>
                <a:prstClr val="white"/>
              </a:solidFill>
              <a:latin typeface="メイリオ"/>
              <a:cs typeface="メイリオ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08222" y="5265971"/>
            <a:ext cx="76392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Ebrima" panose="02000000000000000000" pitchFamily="2" charset="0"/>
              </a:rPr>
              <a:t>４．自らの職務から見た農業経営における問題点や課題、それに対する改善案</a:t>
            </a:r>
          </a:p>
        </p:txBody>
      </p:sp>
      <p:cxnSp>
        <p:nvCxnSpPr>
          <p:cNvPr id="6" name="直線コネクタ 5"/>
          <p:cNvCxnSpPr/>
          <p:nvPr/>
        </p:nvCxnSpPr>
        <p:spPr>
          <a:xfrm>
            <a:off x="85492" y="5120639"/>
            <a:ext cx="890277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9EE5B3-D4B0-4537-B1F8-DBE4BC0DC2A4}"/>
              </a:ext>
            </a:extLst>
          </p:cNvPr>
          <p:cNvSpPr txBox="1"/>
          <p:nvPr/>
        </p:nvSpPr>
        <p:spPr>
          <a:xfrm>
            <a:off x="2869780" y="1017290"/>
            <a:ext cx="6237838" cy="3000821"/>
          </a:xfrm>
          <a:prstGeom prst="rect">
            <a:avLst/>
          </a:prstGeom>
          <a:noFill/>
          <a:ln w="28575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＜作成要領＞ </a:t>
            </a:r>
            <a:r>
              <a:rPr lang="en-US" altLang="ja-JP" sz="105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05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このテキストボックスは提出時に消去してください</a:t>
            </a:r>
            <a:endParaRPr lang="en-US" altLang="ja-JP" sz="1050" b="1" u="sng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１）課題</a:t>
            </a:r>
          </a:p>
          <a:p>
            <a:r>
              <a:rPr lang="ja-JP" altLang="en-US" sz="105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自身の将来像と、それを実現するための課題や問題点、それに対して自身が必要と考える改善策や取組の提案について、「１．農業経営のあるべき姿」「２．農業経営の現状に対する認識」「３．現状とのギャップを埋めるために必要となること」「 ４．自らの職務から見た農業経営における問題点や課題、それに対する改善案」の４つの観点からご自身の立場を踏まえ検討してください。農業経営が将来どのようにあるべきか，それに対して自らの職務としてどのような役割が果たせるのか，それを達成するために自分に必要な学び（知識・スキル等）は何かという視点からの記述をお願いします。</a:t>
            </a:r>
          </a:p>
          <a:p>
            <a:r>
              <a:rPr lang="ja-JP" altLang="en-US" sz="105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２）作成要領</a:t>
            </a:r>
          </a:p>
          <a:p>
            <a:r>
              <a:rPr lang="ja-JP" altLang="en-US" sz="105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・作成にあたっては、この</a:t>
            </a:r>
            <a:r>
              <a:rPr lang="ja-JP" altLang="en-US" sz="105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スライドひな形１ページに収めてください。分量は厳守願います</a:t>
            </a:r>
            <a:r>
              <a:rPr lang="ja-JP" altLang="en-US" sz="105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</a:p>
          <a:p>
            <a:r>
              <a:rPr lang="ja-JP" altLang="en-US" sz="105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・４つの観点がわかるように記載されていれば，デザインやレイアウトは自由に設定可能です。</a:t>
            </a:r>
            <a:endParaRPr lang="en-US" altLang="ja-JP" sz="1050" dirty="0">
              <a:solidFill>
                <a:srgbClr val="0000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・提出いただいたスライドは、</a:t>
            </a:r>
            <a:r>
              <a:rPr lang="ja-JP" altLang="en-US" sz="105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受講者選考に使用するのと同時に，プレゼンテーション演習の第</a:t>
            </a:r>
            <a:r>
              <a:rPr lang="en-US" altLang="ja-JP" sz="105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05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回の報告資料といたします</a:t>
            </a:r>
            <a:r>
              <a:rPr lang="ja-JP" altLang="en-US" sz="105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ので、お含みおきください。</a:t>
            </a:r>
          </a:p>
          <a:p>
            <a:r>
              <a:rPr lang="ja-JP" altLang="en-US" sz="105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３）期限と提出方法</a:t>
            </a:r>
          </a:p>
          <a:p>
            <a:r>
              <a:rPr lang="ja-JP" altLang="en-US" sz="105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令和５年</a:t>
            </a:r>
            <a:r>
              <a:rPr lang="en-US" altLang="ja-JP" sz="105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</a:t>
            </a:r>
            <a:r>
              <a:rPr lang="ja-JP" altLang="en-US" sz="105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05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105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日（金）まで</a:t>
            </a:r>
            <a:r>
              <a:rPr lang="ja-JP" altLang="en-US" sz="105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に、パワーポイントのデータを電子メールに添付のうえ、帯広畜産大学教務課社会人教育係（</a:t>
            </a:r>
            <a:r>
              <a:rPr lang="en-US" altLang="ja-JP" sz="105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050" dirty="0" err="1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rec_kyoumu</a:t>
            </a:r>
            <a:r>
              <a:rPr lang="en-US" altLang="ja-JP" sz="105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@obihiro.ac.jp</a:t>
            </a:r>
            <a:r>
              <a:rPr lang="ja-JP" altLang="en-US" sz="105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）宛に送付してください。</a:t>
            </a:r>
            <a:r>
              <a:rPr lang="ja-JP" altLang="en-US" sz="105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データは、</a:t>
            </a:r>
            <a:r>
              <a:rPr lang="en-US" altLang="ja-JP" sz="105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pdf</a:t>
            </a:r>
            <a:r>
              <a:rPr lang="ja-JP" altLang="en-US" sz="105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等に変更せず、パワーポイントのまま提出してください</a:t>
            </a:r>
            <a:r>
              <a:rPr lang="ja-JP" altLang="en-US" sz="105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r>
              <a:rPr lang="ja-JP" altLang="en-US" sz="105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ファイル名は「金融機関名　氏名」としてください。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5C4FFF7-4E53-41BE-B313-087A665060BE}"/>
              </a:ext>
            </a:extLst>
          </p:cNvPr>
          <p:cNvSpPr/>
          <p:nvPr/>
        </p:nvSpPr>
        <p:spPr>
          <a:xfrm>
            <a:off x="8188779" y="204107"/>
            <a:ext cx="747032" cy="2572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様式３</a:t>
            </a:r>
          </a:p>
        </p:txBody>
      </p:sp>
    </p:spTree>
    <p:extLst>
      <p:ext uri="{BB962C8B-B14F-4D97-AF65-F5344CB8AC3E}">
        <p14:creationId xmlns:p14="http://schemas.microsoft.com/office/powerpoint/2010/main" val="691131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-20406"/>
            <a:ext cx="9219802" cy="66172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ja-JP" altLang="en-US" sz="1300" dirty="0">
                <a:latin typeface="HG丸ｺﾞｼｯｸM-PRO"/>
                <a:ea typeface="HG丸ｺﾞｼｯｸM-PRO"/>
                <a:cs typeface="Ebrima"/>
              </a:rPr>
              <a:t>令和５年度農畜産プロフェッショナル経営人材育成プログラム</a:t>
            </a:r>
            <a:endParaRPr lang="en-US" altLang="ja-JP" sz="1300" dirty="0">
              <a:latin typeface="HG丸ｺﾞｼｯｸM-PRO"/>
              <a:ea typeface="HG丸ｺﾞｼｯｸM-PRO"/>
              <a:cs typeface="Ebrima"/>
            </a:endParaRPr>
          </a:p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Ebrima" panose="02000000000000000000" pitchFamily="2" charset="0"/>
              </a:rPr>
              <a:t>④農業経営に関する企画書（その他）</a:t>
            </a: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Ebrima" panose="02000000000000000000" pitchFamily="2" charset="0"/>
              </a:rPr>
              <a:t>※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Ebrima" panose="02000000000000000000" pitchFamily="2" charset="0"/>
              </a:rPr>
              <a:t>①～③の属性に該当しない方はこちらをご利用ください。</a:t>
            </a:r>
            <a:endParaRPr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Ebrima" panose="02000000000000000000" pitchFamily="2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297307" y="714504"/>
            <a:ext cx="57800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所属等名：　　　　　　　　　　　　　　　氏名：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85492" y="1070649"/>
            <a:ext cx="63781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Ebrima" panose="02000000000000000000" pitchFamily="2" charset="0"/>
              </a:rPr>
              <a:t>１．農業経営のあるべき姿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108222" y="3723506"/>
            <a:ext cx="637816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Ebrima" panose="02000000000000000000" pitchFamily="2" charset="0"/>
              </a:rPr>
              <a:t>３．現状とのギャップを埋めるために必要となること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108222" y="2317151"/>
            <a:ext cx="63781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Ebrima" panose="02000000000000000000" pitchFamily="2" charset="0"/>
              </a:rPr>
              <a:t>２．農業経営の現状に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Ebrima" panose="02000000000000000000" pitchFamily="2" charset="0"/>
            </a:endParaRP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Ebrima" panose="02000000000000000000" pitchFamily="2" charset="0"/>
              </a:rPr>
              <a:t>　　対する認識</a:t>
            </a:r>
          </a:p>
        </p:txBody>
      </p:sp>
      <p:sp>
        <p:nvSpPr>
          <p:cNvPr id="17" name="object 19"/>
          <p:cNvSpPr txBox="1"/>
          <p:nvPr/>
        </p:nvSpPr>
        <p:spPr>
          <a:xfrm>
            <a:off x="0" y="606736"/>
            <a:ext cx="9144000" cy="7200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 vert="horz" wrap="square" lIns="252000" tIns="144000" rIns="252000" bIns="36000" rtlCol="0">
            <a:spAutoFit/>
          </a:bodyPr>
          <a:lstStyle/>
          <a:p>
            <a:pPr marL="9525" algn="ctr" defTabSz="457186"/>
            <a:endParaRPr sz="2800" dirty="0">
              <a:solidFill>
                <a:prstClr val="white"/>
              </a:solidFill>
              <a:latin typeface="メイリオ"/>
              <a:cs typeface="メイリオ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08222" y="5265971"/>
            <a:ext cx="76392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Ebrima" panose="02000000000000000000" pitchFamily="2" charset="0"/>
              </a:rPr>
              <a:t>４．自らの職務から見た農業経営における問題点や課題、それに対する改善案</a:t>
            </a:r>
          </a:p>
        </p:txBody>
      </p:sp>
      <p:cxnSp>
        <p:nvCxnSpPr>
          <p:cNvPr id="6" name="直線コネクタ 5"/>
          <p:cNvCxnSpPr/>
          <p:nvPr/>
        </p:nvCxnSpPr>
        <p:spPr>
          <a:xfrm>
            <a:off x="85492" y="5120639"/>
            <a:ext cx="890277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9EE5B3-D4B0-4537-B1F8-DBE4BC0DC2A4}"/>
              </a:ext>
            </a:extLst>
          </p:cNvPr>
          <p:cNvSpPr txBox="1"/>
          <p:nvPr/>
        </p:nvSpPr>
        <p:spPr>
          <a:xfrm>
            <a:off x="2869780" y="1017290"/>
            <a:ext cx="6237838" cy="2839239"/>
          </a:xfrm>
          <a:prstGeom prst="rect">
            <a:avLst/>
          </a:prstGeom>
          <a:noFill/>
          <a:ln w="28575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＜作成要領＞ </a:t>
            </a:r>
            <a:r>
              <a:rPr lang="en-US" altLang="ja-JP" sz="105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05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このテキストボックスは提出時に消去してください</a:t>
            </a:r>
            <a:endParaRPr lang="en-US" altLang="ja-JP" sz="1050" b="1" u="sng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１）課題</a:t>
            </a:r>
          </a:p>
          <a:p>
            <a:r>
              <a:rPr lang="ja-JP" altLang="en-US" sz="105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自身の将来像と、それを実現するための課題や問題点、それに対して自身が必要と考える改善策や取組の提案について、「１．農業経営のあるべき姿」「２．農業経営の現状に対する認識」「３．現状とのギャップを埋めるために必要となること」「 ４．自らの職務から見た農業経営における問題点や課題、それに対する改善案」の４つの観点からご自身の立場を踏まえ検討してください。農業経営が将来どのようにあるべきか，それに対して自らの職務としてどのような役割が果たせるのか，それを達成するために自分に必要な学び（知識・スキル等）は何かという視点からの記述をお願いします。</a:t>
            </a:r>
          </a:p>
          <a:p>
            <a:r>
              <a:rPr lang="ja-JP" altLang="en-US" sz="105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２）作成要領</a:t>
            </a:r>
          </a:p>
          <a:p>
            <a:r>
              <a:rPr lang="ja-JP" altLang="en-US" sz="105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・作成にあたっては、この</a:t>
            </a:r>
            <a:r>
              <a:rPr lang="ja-JP" altLang="en-US" sz="105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スライドひな形１ページに収めてください。分量は厳守願います</a:t>
            </a:r>
            <a:r>
              <a:rPr lang="ja-JP" altLang="en-US" sz="105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</a:p>
          <a:p>
            <a:r>
              <a:rPr lang="ja-JP" altLang="en-US" sz="105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・４つの観点がわかるように記載されていれば，デザインやレイアウトは自由に設定可能です。</a:t>
            </a:r>
            <a:endParaRPr lang="en-US" altLang="ja-JP" sz="1050" dirty="0">
              <a:solidFill>
                <a:srgbClr val="0000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5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・提出いただいたスライドは、</a:t>
            </a:r>
            <a:r>
              <a:rPr lang="ja-JP" altLang="en-US" sz="105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受講者選考に使用するのと同時に，プレゼンテーション演習の第</a:t>
            </a:r>
            <a:r>
              <a:rPr lang="en-US" altLang="ja-JP" sz="105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05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回の報告資料といたします</a:t>
            </a:r>
            <a:r>
              <a:rPr lang="ja-JP" altLang="en-US" sz="105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ので、お含みおきください。</a:t>
            </a:r>
          </a:p>
          <a:p>
            <a:r>
              <a:rPr lang="ja-JP" altLang="en-US" sz="105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３）期限と提出方法</a:t>
            </a:r>
          </a:p>
          <a:p>
            <a:r>
              <a:rPr lang="ja-JP" altLang="en-US" sz="105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令和５年</a:t>
            </a:r>
            <a:r>
              <a:rPr lang="en-US" altLang="ja-JP" sz="105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</a:t>
            </a:r>
            <a:r>
              <a:rPr lang="ja-JP" altLang="en-US" sz="105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</a:t>
            </a:r>
            <a:r>
              <a:rPr lang="en-US" altLang="ja-JP" sz="105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105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日（金）まで</a:t>
            </a:r>
            <a:r>
              <a:rPr lang="ja-JP" altLang="en-US" sz="105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に、パワーポイントのデータを電子メールに添付のうえ、帯広畜産大学教務課社会人教育係（</a:t>
            </a:r>
            <a:r>
              <a:rPr lang="en-US" altLang="ja-JP" sz="105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050" dirty="0" err="1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rec_kyoumu</a:t>
            </a:r>
            <a:r>
              <a:rPr lang="en-US" altLang="ja-JP" sz="105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@obihiro.ac.jp</a:t>
            </a:r>
            <a:r>
              <a:rPr lang="ja-JP" altLang="en-US" sz="1050" dirty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）宛に送付してください。</a:t>
            </a:r>
            <a:r>
              <a:rPr lang="ja-JP" altLang="en-US" sz="105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データは、</a:t>
            </a:r>
            <a:r>
              <a:rPr lang="en-US" altLang="ja-JP" sz="105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pdf</a:t>
            </a:r>
            <a:r>
              <a:rPr lang="ja-JP" altLang="en-US" sz="105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等に変更せず、パワーポイントのまま提出してください</a:t>
            </a:r>
            <a:r>
              <a:rPr lang="ja-JP" altLang="en-US" sz="105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r>
              <a:rPr lang="ja-JP" altLang="en-US" sz="1050" b="1" u="sng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ファイル名は「所属等名　氏名」としてください。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64203C98-4A24-4280-9007-6CC3E95C4E57}"/>
              </a:ext>
            </a:extLst>
          </p:cNvPr>
          <p:cNvSpPr/>
          <p:nvPr/>
        </p:nvSpPr>
        <p:spPr>
          <a:xfrm>
            <a:off x="8188779" y="110221"/>
            <a:ext cx="747032" cy="2572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様式３</a:t>
            </a:r>
          </a:p>
        </p:txBody>
      </p:sp>
    </p:spTree>
    <p:extLst>
      <p:ext uri="{BB962C8B-B14F-4D97-AF65-F5344CB8AC3E}">
        <p14:creationId xmlns:p14="http://schemas.microsoft.com/office/powerpoint/2010/main" val="3480991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496</TotalTime>
  <Words>1728</Words>
  <Application>Microsoft Office PowerPoint</Application>
  <PresentationFormat>画面に合わせる (4:3)</PresentationFormat>
  <Paragraphs>71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2" baseType="lpstr">
      <vt:lpstr>HG丸ｺﾞｼｯｸM-PRO</vt:lpstr>
      <vt:lpstr>ＭＳ Ｐゴシック</vt:lpstr>
      <vt:lpstr>メイリオ</vt:lpstr>
      <vt:lpstr>Arial</vt:lpstr>
      <vt:lpstr>Calibri</vt:lpstr>
      <vt:lpstr>Calibri Light</vt:lpstr>
      <vt:lpstr>Ebrima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大西 由美子</dc:creator>
  <cp:lastModifiedBy>（帯広/地域貢献）坂本　さや香</cp:lastModifiedBy>
  <cp:revision>59</cp:revision>
  <cp:lastPrinted>2018-06-06T05:36:14Z</cp:lastPrinted>
  <dcterms:created xsi:type="dcterms:W3CDTF">2018-02-02T01:31:19Z</dcterms:created>
  <dcterms:modified xsi:type="dcterms:W3CDTF">2023-07-11T07:14:11Z</dcterms:modified>
</cp:coreProperties>
</file>